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3"/>
  </p:notesMasterIdLst>
  <p:sldIdLst>
    <p:sldId id="256" r:id="rId2"/>
    <p:sldId id="257" r:id="rId3"/>
    <p:sldId id="258" r:id="rId4"/>
    <p:sldId id="274" r:id="rId5"/>
    <p:sldId id="260" r:id="rId6"/>
    <p:sldId id="259" r:id="rId7"/>
    <p:sldId id="261" r:id="rId8"/>
    <p:sldId id="273" r:id="rId9"/>
    <p:sldId id="262" r:id="rId10"/>
    <p:sldId id="263" r:id="rId11"/>
    <p:sldId id="264" r:id="rId12"/>
    <p:sldId id="267" r:id="rId13"/>
    <p:sldId id="271" r:id="rId14"/>
    <p:sldId id="266" r:id="rId15"/>
    <p:sldId id="276" r:id="rId16"/>
    <p:sldId id="268" r:id="rId17"/>
    <p:sldId id="269" r:id="rId18"/>
    <p:sldId id="270" r:id="rId19"/>
    <p:sldId id="272" r:id="rId20"/>
    <p:sldId id="265"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CED777-F22D-4F4E-9741-58958C1D3C9F}" type="datetimeFigureOut">
              <a:rPr lang="en-US" smtClean="0"/>
              <a:t>11/30/20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9F8C2-8F1C-544A-8ED9-7F6E4BB2F9E4}" type="slidenum">
              <a:rPr lang="en-US" smtClean="0"/>
              <a:t>‹#›</a:t>
            </a:fld>
            <a:endParaRPr lang="en-US"/>
          </a:p>
        </p:txBody>
      </p:sp>
    </p:spTree>
    <p:extLst>
      <p:ext uri="{BB962C8B-B14F-4D97-AF65-F5344CB8AC3E}">
        <p14:creationId xmlns:p14="http://schemas.microsoft.com/office/powerpoint/2010/main" val="55783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46A034-07DE-3D49-A6F4-B854B6CEFBD4}" type="datetime1">
              <a:rPr lang="en-US" smtClean="0"/>
              <a:t>11/30/20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1AC7519-36CF-4047-8F2A-98786AB82DF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4086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99530A-A8C9-1C4C-829D-B5D60DD4B7DE}" type="datetime1">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C7519-36CF-4047-8F2A-98786AB82DF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1239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F041FC-E7B5-CE42-9DA0-077807C16037}" type="datetime1">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C7519-36CF-4047-8F2A-98786AB82DF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942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B454B-B0DF-344E-9CB6-A94C97455A5B}" type="datetime1">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C7519-36CF-4047-8F2A-98786AB82DF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826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A20B70-3DB7-DB4B-8304-166D09A472CD}" type="datetime1">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C7519-36CF-4047-8F2A-98786AB82DF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7287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3B3C6F-2376-E248-920E-E7C4ADE6B2B6}" type="datetime1">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C7519-36CF-4047-8F2A-98786AB82DF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725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4792D0-4598-C044-BBC7-64C24E0A8ED5}" type="datetime1">
              <a:rPr lang="en-US" smtClean="0"/>
              <a:t>11/30/20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AC7519-36CF-4047-8F2A-98786AB82DF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23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DD16BF-BFD9-7E41-B4AE-32ACE2542F00}" type="datetime1">
              <a:rPr lang="en-US" smtClean="0"/>
              <a:t>11/30/20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AC7519-36CF-4047-8F2A-98786AB82DF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369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B929D-B6C5-6146-86C0-4CCC92B6FAFE}" type="datetime1">
              <a:rPr lang="en-US" smtClean="0"/>
              <a:t>11/30/20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AC7519-36CF-4047-8F2A-98786AB82DF0}" type="slidenum">
              <a:rPr lang="en-US" smtClean="0"/>
              <a:t>‹#›</a:t>
            </a:fld>
            <a:endParaRPr lang="en-US"/>
          </a:p>
        </p:txBody>
      </p:sp>
    </p:spTree>
    <p:extLst>
      <p:ext uri="{BB962C8B-B14F-4D97-AF65-F5344CB8AC3E}">
        <p14:creationId xmlns:p14="http://schemas.microsoft.com/office/powerpoint/2010/main" val="177252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838FB9-95A4-B54F-B4D2-B7DB1A99F706}" type="datetime1">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C7519-36CF-4047-8F2A-98786AB82DF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223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692D5EA-6506-D04A-B94D-EFCCE1AACBDB}" type="datetime1">
              <a:rPr lang="en-US" smtClean="0"/>
              <a:t>11/30/20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1AC7519-36CF-4047-8F2A-98786AB82DF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21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D75DFEF-F0A4-8F49-9B46-D67C77623DDE}" type="datetime1">
              <a:rPr lang="en-US" smtClean="0"/>
              <a:t>11/30/20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1AC7519-36CF-4047-8F2A-98786AB82DF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19185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8584" y="187569"/>
            <a:ext cx="11641015" cy="1055078"/>
          </a:xfrm>
        </p:spPr>
        <p:txBody>
          <a:bodyPr/>
          <a:lstStyle/>
          <a:p>
            <a:r>
              <a:rPr lang="en-US" i="1" u="sng" dirty="0">
                <a:latin typeface="Times New Roman" panose="02020603050405020304" pitchFamily="18" charset="0"/>
                <a:cs typeface="Times New Roman" panose="02020603050405020304" pitchFamily="18" charset="0"/>
              </a:rPr>
              <a:t>House market Colorado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76" y="1887414"/>
            <a:ext cx="5518527" cy="3465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091" y="2132587"/>
            <a:ext cx="4917831" cy="2975288"/>
          </a:xfrm>
          <a:prstGeom prst="rect">
            <a:avLst/>
          </a:prstGeom>
        </p:spPr>
      </p:pic>
      <p:sp>
        <p:nvSpPr>
          <p:cNvPr id="3" name="TextBox 2">
            <a:extLst>
              <a:ext uri="{FF2B5EF4-FFF2-40B4-BE49-F238E27FC236}">
                <a16:creationId xmlns:a16="http://schemas.microsoft.com/office/drawing/2014/main" id="{B01D2F6A-9C52-7542-A676-4D70AC5C3FE4}"/>
              </a:ext>
            </a:extLst>
          </p:cNvPr>
          <p:cNvSpPr txBox="1"/>
          <p:nvPr/>
        </p:nvSpPr>
        <p:spPr>
          <a:xfrm>
            <a:off x="4317999" y="1274118"/>
            <a:ext cx="5266267"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BY: Alex Gonzalez</a:t>
            </a:r>
          </a:p>
        </p:txBody>
      </p:sp>
    </p:spTree>
    <p:extLst>
      <p:ext uri="{BB962C8B-B14F-4D97-AF65-F5344CB8AC3E}">
        <p14:creationId xmlns:p14="http://schemas.microsoft.com/office/powerpoint/2010/main" val="54535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2602-0A8D-A442-BB79-DE4D1E3E2E58}"/>
              </a:ext>
            </a:extLst>
          </p:cNvPr>
          <p:cNvSpPr>
            <a:spLocks noGrp="1"/>
          </p:cNvSpPr>
          <p:nvPr>
            <p:ph type="title"/>
          </p:nvPr>
        </p:nvSpPr>
        <p:spPr/>
        <p:txBody>
          <a:bodyPr/>
          <a:lstStyle/>
          <a:p>
            <a:r>
              <a:rPr lang="en-US" dirty="0"/>
              <a:t>Analysis of outputs</a:t>
            </a:r>
          </a:p>
        </p:txBody>
      </p:sp>
      <p:sp>
        <p:nvSpPr>
          <p:cNvPr id="3" name="Content Placeholder 2">
            <a:extLst>
              <a:ext uri="{FF2B5EF4-FFF2-40B4-BE49-F238E27FC236}">
                <a16:creationId xmlns:a16="http://schemas.microsoft.com/office/drawing/2014/main" id="{83EAA2AC-B264-FB41-B9A4-D5821702BE18}"/>
              </a:ext>
            </a:extLst>
          </p:cNvPr>
          <p:cNvSpPr>
            <a:spLocks noGrp="1"/>
          </p:cNvSpPr>
          <p:nvPr>
            <p:ph idx="1"/>
          </p:nvPr>
        </p:nvSpPr>
        <p:spPr/>
        <p:txBody>
          <a:bodyPr/>
          <a:lstStyle/>
          <a:p>
            <a:r>
              <a:rPr lang="en-US" dirty="0"/>
              <a:t>In the estimated coefficients we can see that the only significant predictor is the number of bathrooms at the 5% level.</a:t>
            </a:r>
          </a:p>
          <a:p>
            <a:r>
              <a:rPr lang="en-US" dirty="0"/>
              <a:t>From the deviance test conducted the p-value is relatively small hence the model fits the data well.</a:t>
            </a:r>
          </a:p>
        </p:txBody>
      </p:sp>
      <p:pic>
        <p:nvPicPr>
          <p:cNvPr id="4" name="Picture 3">
            <a:extLst>
              <a:ext uri="{FF2B5EF4-FFF2-40B4-BE49-F238E27FC236}">
                <a16:creationId xmlns:a16="http://schemas.microsoft.com/office/drawing/2014/main" id="{54190350-7789-2E42-AD9C-590891A2120A}"/>
              </a:ext>
            </a:extLst>
          </p:cNvPr>
          <p:cNvPicPr>
            <a:picLocks noChangeAspect="1"/>
          </p:cNvPicPr>
          <p:nvPr/>
        </p:nvPicPr>
        <p:blipFill>
          <a:blip r:embed="rId2"/>
          <a:stretch>
            <a:fillRect/>
          </a:stretch>
        </p:blipFill>
        <p:spPr>
          <a:xfrm>
            <a:off x="2575011" y="3897725"/>
            <a:ext cx="6470135" cy="1718002"/>
          </a:xfrm>
          <a:prstGeom prst="rect">
            <a:avLst/>
          </a:prstGeom>
        </p:spPr>
      </p:pic>
      <p:sp>
        <p:nvSpPr>
          <p:cNvPr id="5" name="Slide Number Placeholder 4">
            <a:extLst>
              <a:ext uri="{FF2B5EF4-FFF2-40B4-BE49-F238E27FC236}">
                <a16:creationId xmlns:a16="http://schemas.microsoft.com/office/drawing/2014/main" id="{EAD74A9F-7EB1-9842-8D1E-9D8DDC66A026}"/>
              </a:ext>
            </a:extLst>
          </p:cNvPr>
          <p:cNvSpPr>
            <a:spLocks noGrp="1"/>
          </p:cNvSpPr>
          <p:nvPr>
            <p:ph type="sldNum" sz="quarter" idx="12"/>
          </p:nvPr>
        </p:nvSpPr>
        <p:spPr/>
        <p:txBody>
          <a:bodyPr/>
          <a:lstStyle/>
          <a:p>
            <a:fld id="{E1AC7519-36CF-4047-8F2A-98786AB82DF0}" type="slidenum">
              <a:rPr lang="en-US" smtClean="0"/>
              <a:t>10</a:t>
            </a:fld>
            <a:endParaRPr lang="en-US"/>
          </a:p>
        </p:txBody>
      </p:sp>
    </p:spTree>
    <p:extLst>
      <p:ext uri="{BB962C8B-B14F-4D97-AF65-F5344CB8AC3E}">
        <p14:creationId xmlns:p14="http://schemas.microsoft.com/office/powerpoint/2010/main" val="101052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E404C-7346-4647-B5A8-3CE550CB4309}"/>
              </a:ext>
            </a:extLst>
          </p:cNvPr>
          <p:cNvSpPr>
            <a:spLocks noGrp="1"/>
          </p:cNvSpPr>
          <p:nvPr>
            <p:ph type="title"/>
          </p:nvPr>
        </p:nvSpPr>
        <p:spPr/>
        <p:txBody>
          <a:bodyPr/>
          <a:lstStyle/>
          <a:p>
            <a:r>
              <a:rPr lang="en-US" dirty="0"/>
              <a:t>Interpretation &amp; Prediction </a:t>
            </a:r>
          </a:p>
        </p:txBody>
      </p:sp>
      <p:sp>
        <p:nvSpPr>
          <p:cNvPr id="3" name="Content Placeholder 2">
            <a:extLst>
              <a:ext uri="{FF2B5EF4-FFF2-40B4-BE49-F238E27FC236}">
                <a16:creationId xmlns:a16="http://schemas.microsoft.com/office/drawing/2014/main" id="{1061C82D-2E81-464C-810D-BB60AB5843C4}"/>
              </a:ext>
            </a:extLst>
          </p:cNvPr>
          <p:cNvSpPr>
            <a:spLocks noGrp="1"/>
          </p:cNvSpPr>
          <p:nvPr>
            <p:ph idx="1"/>
          </p:nvPr>
        </p:nvSpPr>
        <p:spPr/>
        <p:txBody>
          <a:bodyPr/>
          <a:lstStyle/>
          <a:p>
            <a:r>
              <a:rPr lang="en-US" dirty="0"/>
              <a:t>The coefficient bathrooms is a numeric variable hence when it increases by one the transformed inverse price (in $10,000) would increase by 2.50819 units.</a:t>
            </a:r>
          </a:p>
          <a:p>
            <a:r>
              <a:rPr lang="en-US" dirty="0"/>
              <a:t>Prediction: 4000 square feet, 5 bedrooms,  3 bathrooms,  year built is 2000.</a:t>
            </a:r>
          </a:p>
        </p:txBody>
      </p:sp>
      <p:pic>
        <p:nvPicPr>
          <p:cNvPr id="4" name="Picture 3">
            <a:extLst>
              <a:ext uri="{FF2B5EF4-FFF2-40B4-BE49-F238E27FC236}">
                <a16:creationId xmlns:a16="http://schemas.microsoft.com/office/drawing/2014/main" id="{842991E6-7C6A-C94C-BADD-4C4015F68E0D}"/>
              </a:ext>
            </a:extLst>
          </p:cNvPr>
          <p:cNvPicPr>
            <a:picLocks noChangeAspect="1"/>
          </p:cNvPicPr>
          <p:nvPr/>
        </p:nvPicPr>
        <p:blipFill>
          <a:blip r:embed="rId2"/>
          <a:stretch>
            <a:fillRect/>
          </a:stretch>
        </p:blipFill>
        <p:spPr>
          <a:xfrm>
            <a:off x="1654351" y="3623432"/>
            <a:ext cx="8618362" cy="1531645"/>
          </a:xfrm>
          <a:prstGeom prst="rect">
            <a:avLst/>
          </a:prstGeom>
        </p:spPr>
      </p:pic>
      <p:sp>
        <p:nvSpPr>
          <p:cNvPr id="5" name="Slide Number Placeholder 4">
            <a:extLst>
              <a:ext uri="{FF2B5EF4-FFF2-40B4-BE49-F238E27FC236}">
                <a16:creationId xmlns:a16="http://schemas.microsoft.com/office/drawing/2014/main" id="{17EE66BD-AA75-354D-B41F-041B58E363D0}"/>
              </a:ext>
            </a:extLst>
          </p:cNvPr>
          <p:cNvSpPr>
            <a:spLocks noGrp="1"/>
          </p:cNvSpPr>
          <p:nvPr>
            <p:ph type="sldNum" sz="quarter" idx="12"/>
          </p:nvPr>
        </p:nvSpPr>
        <p:spPr/>
        <p:txBody>
          <a:bodyPr/>
          <a:lstStyle/>
          <a:p>
            <a:fld id="{E1AC7519-36CF-4047-8F2A-98786AB82DF0}" type="slidenum">
              <a:rPr lang="en-US" smtClean="0"/>
              <a:t>11</a:t>
            </a:fld>
            <a:endParaRPr lang="en-US"/>
          </a:p>
        </p:txBody>
      </p:sp>
    </p:spTree>
    <p:extLst>
      <p:ext uri="{BB962C8B-B14F-4D97-AF65-F5344CB8AC3E}">
        <p14:creationId xmlns:p14="http://schemas.microsoft.com/office/powerpoint/2010/main" val="115463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20">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2C8B2-64A4-EC44-8DF6-C41C9D71B045}"/>
              </a:ext>
            </a:extLst>
          </p:cNvPr>
          <p:cNvSpPr>
            <a:spLocks noGrp="1"/>
          </p:cNvSpPr>
          <p:nvPr>
            <p:ph type="title"/>
          </p:nvPr>
        </p:nvSpPr>
        <p:spPr>
          <a:xfrm>
            <a:off x="1557071" y="1584552"/>
            <a:ext cx="9099255" cy="2537251"/>
          </a:xfrm>
        </p:spPr>
        <p:txBody>
          <a:bodyPr vert="horz" lIns="91440" tIns="45720" rIns="91440" bIns="0" rtlCol="0" anchor="ctr">
            <a:normAutofit/>
          </a:bodyPr>
          <a:lstStyle/>
          <a:p>
            <a:pPr algn="ctr"/>
            <a:r>
              <a:rPr lang="en-US" sz="7200">
                <a:solidFill>
                  <a:srgbClr val="454545"/>
                </a:solidFill>
              </a:rPr>
              <a:t>Gamma regression	</a:t>
            </a:r>
          </a:p>
        </p:txBody>
      </p:sp>
      <p:sp>
        <p:nvSpPr>
          <p:cNvPr id="4" name="Slide Number Placeholder 3">
            <a:extLst>
              <a:ext uri="{FF2B5EF4-FFF2-40B4-BE49-F238E27FC236}">
                <a16:creationId xmlns:a16="http://schemas.microsoft.com/office/drawing/2014/main" id="{50CB322C-FB76-414F-8089-8AC74F61D044}"/>
              </a:ext>
            </a:extLst>
          </p:cNvPr>
          <p:cNvSpPr>
            <a:spLocks noGrp="1"/>
          </p:cNvSpPr>
          <p:nvPr>
            <p:ph type="sldNum" sz="quarter" idx="12"/>
          </p:nvPr>
        </p:nvSpPr>
        <p:spPr>
          <a:xfrm>
            <a:off x="5708574" y="1055617"/>
            <a:ext cx="774550" cy="503578"/>
          </a:xfrm>
        </p:spPr>
        <p:txBody>
          <a:bodyPr vert="horz" lIns="91440" tIns="45720" rIns="91440" bIns="45720" rtlCol="0" anchor="t">
            <a:normAutofit/>
          </a:bodyPr>
          <a:lstStyle/>
          <a:p>
            <a:pPr algn="ctr">
              <a:lnSpc>
                <a:spcPct val="90000"/>
              </a:lnSpc>
              <a:spcAft>
                <a:spcPts val="600"/>
              </a:spcAft>
            </a:pPr>
            <a:fld id="{E1AC7519-36CF-4047-8F2A-98786AB82DF0}" type="slidenum">
              <a:rPr lang="en-US" kern="1200" dirty="0">
                <a:solidFill>
                  <a:schemeClr val="accent1"/>
                </a:solidFill>
                <a:latin typeface="+mn-lt"/>
                <a:ea typeface="+mn-ea"/>
                <a:cs typeface="+mn-cs"/>
              </a:rPr>
              <a:pPr algn="ctr">
                <a:lnSpc>
                  <a:spcPct val="90000"/>
                </a:lnSpc>
                <a:spcAft>
                  <a:spcPts val="600"/>
                </a:spcAft>
              </a:pPr>
              <a:t>12</a:t>
            </a:fld>
            <a:endParaRPr lang="en-US" kern="1200" dirty="0">
              <a:solidFill>
                <a:schemeClr val="accent1"/>
              </a:solidFill>
              <a:latin typeface="+mn-lt"/>
              <a:ea typeface="+mn-ea"/>
              <a:cs typeface="+mn-cs"/>
            </a:endParaRPr>
          </a:p>
        </p:txBody>
      </p:sp>
      <p:pic>
        <p:nvPicPr>
          <p:cNvPr id="27" name="Picture 26">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0311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06F100B-880A-B64B-9365-77799A449C3E}"/>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100"/>
              <a:t>R programing</a:t>
            </a:r>
          </a:p>
        </p:txBody>
      </p:sp>
      <p:sp>
        <p:nvSpPr>
          <p:cNvPr id="4" name="Slide Number Placeholder 3">
            <a:extLst>
              <a:ext uri="{FF2B5EF4-FFF2-40B4-BE49-F238E27FC236}">
                <a16:creationId xmlns:a16="http://schemas.microsoft.com/office/drawing/2014/main" id="{DD7C9840-A2AD-FA45-998B-C8CC26D107FB}"/>
              </a:ext>
            </a:extLst>
          </p:cNvPr>
          <p:cNvSpPr>
            <a:spLocks noGrp="1"/>
          </p:cNvSpPr>
          <p:nvPr>
            <p:ph type="sldNum" sz="quarter" idx="12"/>
          </p:nvPr>
        </p:nvSpPr>
        <p:spPr>
          <a:xfrm>
            <a:off x="655218" y="798973"/>
            <a:ext cx="811019" cy="503579"/>
          </a:xfrm>
        </p:spPr>
        <p:txBody>
          <a:bodyPr vert="horz" lIns="91440" tIns="45720" rIns="91440" bIns="45720" rtlCol="0" anchor="t">
            <a:normAutofit/>
          </a:bodyPr>
          <a:lstStyle/>
          <a:p>
            <a:pPr algn="l">
              <a:lnSpc>
                <a:spcPct val="90000"/>
              </a:lnSpc>
              <a:spcAft>
                <a:spcPts val="600"/>
              </a:spcAft>
            </a:pPr>
            <a:fld id="{E1AC7519-36CF-4047-8F2A-98786AB82DF0}" type="slidenum">
              <a:rPr lang="en-US" smtClean="0"/>
              <a:pPr algn="l">
                <a:lnSpc>
                  <a:spcPct val="90000"/>
                </a:lnSpc>
                <a:spcAft>
                  <a:spcPts val="600"/>
                </a:spcAft>
              </a:pPr>
              <a:t>13</a:t>
            </a:fld>
            <a:endParaRPr lang="en-US"/>
          </a:p>
        </p:txBody>
      </p:sp>
      <p:cxnSp>
        <p:nvCxnSpPr>
          <p:cNvPr id="22" name="Straight Connector 21">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5" name="Rectangle 24">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D9273A25-500D-104F-9772-DCE8AD8CCF31}"/>
              </a:ext>
            </a:extLst>
          </p:cNvPr>
          <p:cNvPicPr>
            <a:picLocks noGrp="1" noChangeAspect="1"/>
          </p:cNvPicPr>
          <p:nvPr>
            <p:ph idx="1"/>
          </p:nvPr>
        </p:nvPicPr>
        <p:blipFill rotWithShape="1">
          <a:blip r:embed="rId3"/>
          <a:srcRect r="1274" b="-1"/>
          <a:stretch/>
        </p:blipFill>
        <p:spPr>
          <a:xfrm>
            <a:off x="4618374" y="1116345"/>
            <a:ext cx="6282919" cy="3866172"/>
          </a:xfrm>
          <a:prstGeom prst="rect">
            <a:avLst/>
          </a:prstGeom>
        </p:spPr>
      </p:pic>
      <p:pic>
        <p:nvPicPr>
          <p:cNvPr id="28" name="Picture 27">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51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6" name="Picture 125">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8" name="Straight Connector 127">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2" name="Rectangle 131">
            <a:extLst>
              <a:ext uri="{FF2B5EF4-FFF2-40B4-BE49-F238E27FC236}">
                <a16:creationId xmlns:a16="http://schemas.microsoft.com/office/drawing/2014/main" id="{3906A8D6-9FDA-4885-BF90-DDF89D077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725D8DC-BE92-40DD-9549-F7AEF08AD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EB3C700-4F72-4441-BD4E-108CAA7048CF}"/>
              </a:ext>
            </a:extLst>
          </p:cNvPr>
          <p:cNvSpPr>
            <a:spLocks noGrp="1"/>
          </p:cNvSpPr>
          <p:nvPr>
            <p:ph type="title"/>
          </p:nvPr>
        </p:nvSpPr>
        <p:spPr>
          <a:xfrm>
            <a:off x="316238" y="1405566"/>
            <a:ext cx="3552002" cy="2023434"/>
          </a:xfrm>
        </p:spPr>
        <p:txBody>
          <a:bodyPr vert="horz" lIns="91440" tIns="45720" rIns="91440" bIns="0" rtlCol="0" anchor="b">
            <a:normAutofit/>
          </a:bodyPr>
          <a:lstStyle/>
          <a:p>
            <a:br>
              <a:rPr lang="en-US" sz="3600" dirty="0"/>
            </a:br>
            <a:br>
              <a:rPr lang="en-US" sz="3600" dirty="0"/>
            </a:br>
            <a:r>
              <a:rPr lang="en-US" sz="3600" dirty="0"/>
              <a:t>SAS Programming</a:t>
            </a:r>
          </a:p>
        </p:txBody>
      </p:sp>
      <p:sp>
        <p:nvSpPr>
          <p:cNvPr id="4" name="Slide Number Placeholder 3">
            <a:extLst>
              <a:ext uri="{FF2B5EF4-FFF2-40B4-BE49-F238E27FC236}">
                <a16:creationId xmlns:a16="http://schemas.microsoft.com/office/drawing/2014/main" id="{C82ABCF3-3833-D74F-B581-53F25EEB7CA7}"/>
              </a:ext>
            </a:extLst>
          </p:cNvPr>
          <p:cNvSpPr>
            <a:spLocks noGrp="1"/>
          </p:cNvSpPr>
          <p:nvPr>
            <p:ph type="sldNum" sz="quarter" idx="12"/>
          </p:nvPr>
        </p:nvSpPr>
        <p:spPr>
          <a:xfrm>
            <a:off x="655218" y="798973"/>
            <a:ext cx="811019" cy="503579"/>
          </a:xfrm>
        </p:spPr>
        <p:txBody>
          <a:bodyPr vert="horz" lIns="91440" tIns="45720" rIns="91440" bIns="45720" rtlCol="0" anchor="t">
            <a:normAutofit/>
          </a:bodyPr>
          <a:lstStyle/>
          <a:p>
            <a:pPr algn="l">
              <a:lnSpc>
                <a:spcPct val="90000"/>
              </a:lnSpc>
              <a:spcAft>
                <a:spcPts val="600"/>
              </a:spcAft>
            </a:pPr>
            <a:fld id="{E1AC7519-36CF-4047-8F2A-98786AB82DF0}" type="slidenum">
              <a:rPr lang="en-US" smtClean="0"/>
              <a:pPr algn="l">
                <a:lnSpc>
                  <a:spcPct val="90000"/>
                </a:lnSpc>
                <a:spcAft>
                  <a:spcPts val="600"/>
                </a:spcAft>
              </a:pPr>
              <a:t>14</a:t>
            </a:fld>
            <a:endParaRPr lang="en-US"/>
          </a:p>
        </p:txBody>
      </p:sp>
      <p:cxnSp>
        <p:nvCxnSpPr>
          <p:cNvPr id="136" name="Straight Connector 135">
            <a:extLst>
              <a:ext uri="{FF2B5EF4-FFF2-40B4-BE49-F238E27FC236}">
                <a16:creationId xmlns:a16="http://schemas.microsoft.com/office/drawing/2014/main" id="{975635D4-59F6-4E0C-A2E3-59DAA6734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38" name="Group 137">
            <a:extLst>
              <a:ext uri="{FF2B5EF4-FFF2-40B4-BE49-F238E27FC236}">
                <a16:creationId xmlns:a16="http://schemas.microsoft.com/office/drawing/2014/main" id="{31A337E9-3E65-4D92-9914-38E9BE5C0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139" name="Rectangle 138">
              <a:extLst>
                <a:ext uri="{FF2B5EF4-FFF2-40B4-BE49-F238E27FC236}">
                  <a16:creationId xmlns:a16="http://schemas.microsoft.com/office/drawing/2014/main" id="{A829D884-C398-4403-851C-7A416A6D2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574ACA0-4C16-4E2D-B3EC-2E55B99F6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2" name="Rectangle 141">
            <a:extLst>
              <a:ext uri="{FF2B5EF4-FFF2-40B4-BE49-F238E27FC236}">
                <a16:creationId xmlns:a16="http://schemas.microsoft.com/office/drawing/2014/main" id="{0630B6FA-D606-42CD-837B-B22D5EA40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EBCF50D8-E234-E84F-8AE3-4A729F3F8635}"/>
              </a:ext>
            </a:extLst>
          </p:cNvPr>
          <p:cNvPicPr>
            <a:picLocks noChangeAspect="1"/>
          </p:cNvPicPr>
          <p:nvPr/>
        </p:nvPicPr>
        <p:blipFill>
          <a:blip r:embed="rId3"/>
          <a:stretch>
            <a:fillRect/>
          </a:stretch>
        </p:blipFill>
        <p:spPr>
          <a:xfrm>
            <a:off x="7756587" y="2984832"/>
            <a:ext cx="3059596" cy="2157015"/>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3B1290D0-E436-A540-A4EE-D11D25A2C5BB}"/>
              </a:ext>
            </a:extLst>
          </p:cNvPr>
          <p:cNvPicPr>
            <a:picLocks noChangeAspect="1"/>
          </p:cNvPicPr>
          <p:nvPr/>
        </p:nvPicPr>
        <p:blipFill rotWithShape="1">
          <a:blip r:embed="rId4"/>
          <a:srcRect r="20165"/>
          <a:stretch/>
        </p:blipFill>
        <p:spPr>
          <a:xfrm>
            <a:off x="7847626" y="1323165"/>
            <a:ext cx="3059596" cy="1437149"/>
          </a:xfrm>
          <a:prstGeom prst="rect">
            <a:avLst/>
          </a:prstGeom>
        </p:spPr>
      </p:pic>
      <p:pic>
        <p:nvPicPr>
          <p:cNvPr id="5" name="Picture 4" descr="Table&#10;&#10;Description automatically generated">
            <a:extLst>
              <a:ext uri="{FF2B5EF4-FFF2-40B4-BE49-F238E27FC236}">
                <a16:creationId xmlns:a16="http://schemas.microsoft.com/office/drawing/2014/main" id="{B377B6EE-68B0-6D49-B70D-ACF0AC5E4D56}"/>
              </a:ext>
            </a:extLst>
          </p:cNvPr>
          <p:cNvPicPr>
            <a:picLocks noChangeAspect="1"/>
          </p:cNvPicPr>
          <p:nvPr/>
        </p:nvPicPr>
        <p:blipFill rotWithShape="1">
          <a:blip r:embed="rId5"/>
          <a:srcRect r="26793" b="-3"/>
          <a:stretch/>
        </p:blipFill>
        <p:spPr>
          <a:xfrm>
            <a:off x="4724154" y="2008046"/>
            <a:ext cx="2267558" cy="1850789"/>
          </a:xfrm>
          <a:prstGeom prst="rect">
            <a:avLst/>
          </a:prstGeom>
        </p:spPr>
      </p:pic>
      <p:pic>
        <p:nvPicPr>
          <p:cNvPr id="144" name="Picture 143">
            <a:extLst>
              <a:ext uri="{FF2B5EF4-FFF2-40B4-BE49-F238E27FC236}">
                <a16:creationId xmlns:a16="http://schemas.microsoft.com/office/drawing/2014/main" id="{C29541A5-6D49-4B9E-882B-1FB81189A0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6" name="Straight Connector 145">
            <a:extLst>
              <a:ext uri="{FF2B5EF4-FFF2-40B4-BE49-F238E27FC236}">
                <a16:creationId xmlns:a16="http://schemas.microsoft.com/office/drawing/2014/main" id="{252C905E-B2E4-4713-AEF7-165F6D8A2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94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2A5-F7D5-214F-B4A8-4527BF01331C}"/>
              </a:ext>
            </a:extLst>
          </p:cNvPr>
          <p:cNvSpPr>
            <a:spLocks noGrp="1"/>
          </p:cNvSpPr>
          <p:nvPr>
            <p:ph type="title"/>
          </p:nvPr>
        </p:nvSpPr>
        <p:spPr>
          <a:xfrm>
            <a:off x="1451579" y="804519"/>
            <a:ext cx="9603275" cy="1049235"/>
          </a:xfrm>
        </p:spPr>
        <p:txBody>
          <a:bodyPr>
            <a:normAutofit/>
          </a:bodyPr>
          <a:lstStyle/>
          <a:p>
            <a:r>
              <a:rPr lang="en-US" dirty="0"/>
              <a:t>R output</a:t>
            </a:r>
          </a:p>
        </p:txBody>
      </p:sp>
      <p:sp>
        <p:nvSpPr>
          <p:cNvPr id="4" name="Slide Number Placeholder 3">
            <a:extLst>
              <a:ext uri="{FF2B5EF4-FFF2-40B4-BE49-F238E27FC236}">
                <a16:creationId xmlns:a16="http://schemas.microsoft.com/office/drawing/2014/main" id="{A02DA316-04A2-3541-B90D-06556A7B4363}"/>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E1AC7519-36CF-4047-8F2A-98786AB82DF0}" type="slidenum">
              <a:rPr lang="en-US" smtClean="0"/>
              <a:pPr>
                <a:lnSpc>
                  <a:spcPct val="90000"/>
                </a:lnSpc>
                <a:spcAft>
                  <a:spcPts val="600"/>
                </a:spcAft>
              </a:pPr>
              <a:t>15</a:t>
            </a:fld>
            <a:endParaRPr lang="en-US"/>
          </a:p>
        </p:txBody>
      </p:sp>
      <p:pic>
        <p:nvPicPr>
          <p:cNvPr id="5" name="Picture 4">
            <a:extLst>
              <a:ext uri="{FF2B5EF4-FFF2-40B4-BE49-F238E27FC236}">
                <a16:creationId xmlns:a16="http://schemas.microsoft.com/office/drawing/2014/main" id="{602357A6-3D50-D64B-A434-7E3C0FF9558C}"/>
              </a:ext>
            </a:extLst>
          </p:cNvPr>
          <p:cNvPicPr>
            <a:picLocks noChangeAspect="1"/>
          </p:cNvPicPr>
          <p:nvPr/>
        </p:nvPicPr>
        <p:blipFill>
          <a:blip r:embed="rId2"/>
          <a:stretch>
            <a:fillRect/>
          </a:stretch>
        </p:blipFill>
        <p:spPr>
          <a:xfrm>
            <a:off x="1475597" y="2015732"/>
            <a:ext cx="3753627" cy="1970655"/>
          </a:xfrm>
          <a:prstGeom prst="rect">
            <a:avLst/>
          </a:prstGeom>
        </p:spPr>
      </p:pic>
      <p:pic>
        <p:nvPicPr>
          <p:cNvPr id="7" name="Picture 6">
            <a:extLst>
              <a:ext uri="{FF2B5EF4-FFF2-40B4-BE49-F238E27FC236}">
                <a16:creationId xmlns:a16="http://schemas.microsoft.com/office/drawing/2014/main" id="{810327F2-3A08-1F41-B8EF-DAE86C0FB75D}"/>
              </a:ext>
            </a:extLst>
          </p:cNvPr>
          <p:cNvPicPr>
            <a:picLocks noChangeAspect="1"/>
          </p:cNvPicPr>
          <p:nvPr/>
        </p:nvPicPr>
        <p:blipFill>
          <a:blip r:embed="rId3"/>
          <a:stretch>
            <a:fillRect/>
          </a:stretch>
        </p:blipFill>
        <p:spPr>
          <a:xfrm>
            <a:off x="1451579" y="4108131"/>
            <a:ext cx="4192356" cy="1792231"/>
          </a:xfrm>
          <a:prstGeom prst="rect">
            <a:avLst/>
          </a:prstGeom>
        </p:spPr>
      </p:pic>
      <p:sp>
        <p:nvSpPr>
          <p:cNvPr id="3" name="Content Placeholder 2">
            <a:extLst>
              <a:ext uri="{FF2B5EF4-FFF2-40B4-BE49-F238E27FC236}">
                <a16:creationId xmlns:a16="http://schemas.microsoft.com/office/drawing/2014/main" id="{7A593B38-01C8-034B-92A8-A0A635F501BD}"/>
              </a:ext>
            </a:extLst>
          </p:cNvPr>
          <p:cNvSpPr>
            <a:spLocks noGrp="1"/>
          </p:cNvSpPr>
          <p:nvPr>
            <p:ph idx="1"/>
          </p:nvPr>
        </p:nvSpPr>
        <p:spPr>
          <a:xfrm>
            <a:off x="5875686" y="2015732"/>
            <a:ext cx="5936406" cy="3450613"/>
          </a:xfrm>
        </p:spPr>
        <p:txBody>
          <a:bodyPr>
            <a:normAutofit/>
          </a:bodyPr>
          <a:lstStyle/>
          <a:p>
            <a:r>
              <a:rPr lang="en-US" dirty="0"/>
              <a:t>Estimated coefficients</a:t>
            </a:r>
          </a:p>
          <a:p>
            <a:endParaRPr lang="en-US" dirty="0"/>
          </a:p>
          <a:p>
            <a:endParaRPr lang="en-US" dirty="0"/>
          </a:p>
          <a:p>
            <a:endParaRPr lang="en-US" dirty="0"/>
          </a:p>
          <a:p>
            <a:r>
              <a:rPr lang="en-US" dirty="0"/>
              <a:t>Deviance test &amp; prediction</a:t>
            </a:r>
          </a:p>
        </p:txBody>
      </p:sp>
    </p:spTree>
    <p:extLst>
      <p:ext uri="{BB962C8B-B14F-4D97-AF65-F5344CB8AC3E}">
        <p14:creationId xmlns:p14="http://schemas.microsoft.com/office/powerpoint/2010/main" val="299770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8E331C4-CCBB-D248-92EA-801723437397}"/>
              </a:ext>
            </a:extLst>
          </p:cNvPr>
          <p:cNvSpPr>
            <a:spLocks noGrp="1"/>
          </p:cNvSpPr>
          <p:nvPr>
            <p:ph type="title"/>
          </p:nvPr>
        </p:nvSpPr>
        <p:spPr>
          <a:xfrm>
            <a:off x="7054796" y="832042"/>
            <a:ext cx="5550357" cy="1049235"/>
          </a:xfrm>
        </p:spPr>
        <p:txBody>
          <a:bodyPr>
            <a:normAutofit/>
          </a:bodyPr>
          <a:lstStyle/>
          <a:p>
            <a:r>
              <a:rPr lang="en-US" dirty="0" err="1"/>
              <a:t>Sas</a:t>
            </a:r>
            <a:r>
              <a:rPr lang="en-US" dirty="0"/>
              <a:t> output</a:t>
            </a:r>
          </a:p>
        </p:txBody>
      </p:sp>
      <p:sp>
        <p:nvSpPr>
          <p:cNvPr id="4" name="Slide Number Placeholder 3">
            <a:extLst>
              <a:ext uri="{FF2B5EF4-FFF2-40B4-BE49-F238E27FC236}">
                <a16:creationId xmlns:a16="http://schemas.microsoft.com/office/drawing/2014/main" id="{46B11246-C6CA-E14B-AF0A-ED3A5516A4D1}"/>
              </a:ext>
            </a:extLst>
          </p:cNvPr>
          <p:cNvSpPr>
            <a:spLocks noGrp="1"/>
          </p:cNvSpPr>
          <p:nvPr>
            <p:ph type="sldNum" sz="quarter" idx="12"/>
          </p:nvPr>
        </p:nvSpPr>
        <p:spPr>
          <a:xfrm>
            <a:off x="10910009" y="798973"/>
            <a:ext cx="811019" cy="503578"/>
          </a:xfrm>
        </p:spPr>
        <p:txBody>
          <a:bodyPr>
            <a:normAutofit/>
          </a:bodyPr>
          <a:lstStyle/>
          <a:p>
            <a:pPr algn="l">
              <a:lnSpc>
                <a:spcPct val="90000"/>
              </a:lnSpc>
              <a:spcAft>
                <a:spcPts val="600"/>
              </a:spcAft>
            </a:pPr>
            <a:fld id="{E1AC7519-36CF-4047-8F2A-98786AB82DF0}" type="slidenum">
              <a:rPr lang="en-US" smtClean="0"/>
              <a:pPr algn="l">
                <a:lnSpc>
                  <a:spcPct val="90000"/>
                </a:lnSpc>
                <a:spcAft>
                  <a:spcPts val="600"/>
                </a:spcAft>
              </a:pPr>
              <a:t>16</a:t>
            </a:fld>
            <a:endParaRPr lang="en-US"/>
          </a:p>
        </p:txBody>
      </p:sp>
      <p:sp>
        <p:nvSpPr>
          <p:cNvPr id="15" name="Rectangle 14">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6" name="Picture 5">
            <a:extLst>
              <a:ext uri="{FF2B5EF4-FFF2-40B4-BE49-F238E27FC236}">
                <a16:creationId xmlns:a16="http://schemas.microsoft.com/office/drawing/2014/main" id="{423C9F15-F0CF-4F4A-BD4A-6CEC1D065B8C}"/>
              </a:ext>
            </a:extLst>
          </p:cNvPr>
          <p:cNvPicPr>
            <a:picLocks noChangeAspect="1"/>
          </p:cNvPicPr>
          <p:nvPr/>
        </p:nvPicPr>
        <p:blipFill>
          <a:blip r:embed="rId2"/>
          <a:stretch>
            <a:fillRect/>
          </a:stretch>
        </p:blipFill>
        <p:spPr>
          <a:xfrm>
            <a:off x="6645581" y="1914346"/>
            <a:ext cx="4264428" cy="4006688"/>
          </a:xfrm>
          <a:prstGeom prst="rect">
            <a:avLst/>
          </a:prstGeom>
        </p:spPr>
      </p:pic>
      <p:pic>
        <p:nvPicPr>
          <p:cNvPr id="5" name="Picture 4">
            <a:extLst>
              <a:ext uri="{FF2B5EF4-FFF2-40B4-BE49-F238E27FC236}">
                <a16:creationId xmlns:a16="http://schemas.microsoft.com/office/drawing/2014/main" id="{733D97FA-F334-9D4B-B057-C47EC4DF4DC8}"/>
              </a:ext>
            </a:extLst>
          </p:cNvPr>
          <p:cNvPicPr>
            <a:picLocks noChangeAspect="1"/>
          </p:cNvPicPr>
          <p:nvPr/>
        </p:nvPicPr>
        <p:blipFill>
          <a:blip r:embed="rId3"/>
          <a:stretch>
            <a:fillRect/>
          </a:stretch>
        </p:blipFill>
        <p:spPr>
          <a:xfrm>
            <a:off x="126417" y="512938"/>
            <a:ext cx="5550357" cy="5286716"/>
          </a:xfrm>
          <a:prstGeom prst="rect">
            <a:avLst/>
          </a:prstGeom>
        </p:spPr>
      </p:pic>
      <p:pic>
        <p:nvPicPr>
          <p:cNvPr id="17" name="Picture 16">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4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757A-DEAC-D543-A304-2BB4D1065839}"/>
              </a:ext>
            </a:extLst>
          </p:cNvPr>
          <p:cNvSpPr>
            <a:spLocks noGrp="1"/>
          </p:cNvSpPr>
          <p:nvPr>
            <p:ph type="title"/>
          </p:nvPr>
        </p:nvSpPr>
        <p:spPr>
          <a:xfrm>
            <a:off x="1451579" y="804519"/>
            <a:ext cx="9603275" cy="1049235"/>
          </a:xfrm>
        </p:spPr>
        <p:txBody>
          <a:bodyPr>
            <a:normAutofit/>
          </a:bodyPr>
          <a:lstStyle/>
          <a:p>
            <a:r>
              <a:rPr lang="en-US" dirty="0"/>
              <a:t>Analysis </a:t>
            </a:r>
          </a:p>
        </p:txBody>
      </p:sp>
      <p:sp>
        <p:nvSpPr>
          <p:cNvPr id="4" name="Slide Number Placeholder 3">
            <a:extLst>
              <a:ext uri="{FF2B5EF4-FFF2-40B4-BE49-F238E27FC236}">
                <a16:creationId xmlns:a16="http://schemas.microsoft.com/office/drawing/2014/main" id="{6C690433-9FCB-7E4F-9F74-0C3EE5152D28}"/>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E1AC7519-36CF-4047-8F2A-98786AB82DF0}" type="slidenum">
              <a:rPr lang="en-US" smtClean="0"/>
              <a:pPr>
                <a:lnSpc>
                  <a:spcPct val="90000"/>
                </a:lnSpc>
                <a:spcAft>
                  <a:spcPts val="600"/>
                </a:spcAft>
              </a:pPr>
              <a:t>17</a:t>
            </a:fld>
            <a:endParaRPr lang="en-US"/>
          </a:p>
        </p:txBody>
      </p:sp>
      <p:sp>
        <p:nvSpPr>
          <p:cNvPr id="3" name="Content Placeholder 2">
            <a:extLst>
              <a:ext uri="{FF2B5EF4-FFF2-40B4-BE49-F238E27FC236}">
                <a16:creationId xmlns:a16="http://schemas.microsoft.com/office/drawing/2014/main" id="{CA5B7760-78F5-A443-BB4D-A60905F0B764}"/>
              </a:ext>
            </a:extLst>
          </p:cNvPr>
          <p:cNvSpPr>
            <a:spLocks noGrp="1"/>
          </p:cNvSpPr>
          <p:nvPr>
            <p:ph idx="1"/>
          </p:nvPr>
        </p:nvSpPr>
        <p:spPr>
          <a:xfrm>
            <a:off x="1451579" y="2015732"/>
            <a:ext cx="5989855" cy="3450613"/>
          </a:xfrm>
        </p:spPr>
        <p:txBody>
          <a:bodyPr>
            <a:noAutofit/>
          </a:bodyPr>
          <a:lstStyle/>
          <a:p>
            <a:pPr>
              <a:lnSpc>
                <a:spcPct val="110000"/>
              </a:lnSpc>
            </a:pPr>
            <a:r>
              <a:rPr lang="en-US" dirty="0"/>
              <a:t>Fitted model:  E-hat(price) </a:t>
            </a:r>
            <a:r>
              <a:rPr lang="en-US" sz="1800" dirty="0"/>
              <a:t>= exp(-5.6288+0.0177</a:t>
            </a:r>
            <a:r>
              <a:rPr lang="en-US" sz="1800" i="1" dirty="0"/>
              <a:t>*sqft1K-</a:t>
            </a:r>
            <a:r>
              <a:rPr lang="en-US" sz="1800" dirty="0"/>
              <a:t> 0.0473*</a:t>
            </a:r>
            <a:r>
              <a:rPr lang="en-US" sz="1800" i="1" dirty="0"/>
              <a:t>bedrooms</a:t>
            </a:r>
            <a:r>
              <a:rPr lang="en-US" sz="1800" dirty="0"/>
              <a:t>+ 0.2767*</a:t>
            </a:r>
            <a:r>
              <a:rPr lang="en-US" sz="1800" i="1" dirty="0" err="1"/>
              <a:t>bathroms</a:t>
            </a:r>
            <a:r>
              <a:rPr lang="en-US" sz="1800" dirty="0"/>
              <a:t>+ 0.0046*</a:t>
            </a:r>
            <a:r>
              <a:rPr lang="en-US" sz="1800" i="1" dirty="0"/>
              <a:t>year)</a:t>
            </a:r>
            <a:endParaRPr lang="en-US" sz="1800" dirty="0"/>
          </a:p>
          <a:p>
            <a:pPr>
              <a:lnSpc>
                <a:spcPct val="110000"/>
              </a:lnSpc>
            </a:pPr>
            <a:r>
              <a:rPr lang="en-US" sz="1800" dirty="0"/>
              <a:t>Looking at the p-values for the estimated coefficients at a 5% level, the only significant predictor is bathroom as in the </a:t>
            </a:r>
            <a:r>
              <a:rPr lang="en-US" sz="1800" dirty="0" err="1"/>
              <a:t>BoxCox</a:t>
            </a:r>
            <a:r>
              <a:rPr lang="en-US" sz="1800" dirty="0"/>
              <a:t> transformation.</a:t>
            </a:r>
          </a:p>
          <a:p>
            <a:pPr>
              <a:lnSpc>
                <a:spcPct val="110000"/>
              </a:lnSpc>
            </a:pPr>
            <a:r>
              <a:rPr lang="en-US" sz="1800" dirty="0"/>
              <a:t>Dispersion parameter:  </a:t>
            </a:r>
            <a:r>
              <a:rPr lang="el-GR" dirty="0"/>
              <a:t>α</a:t>
            </a:r>
            <a:r>
              <a:rPr lang="en-US" dirty="0"/>
              <a:t>-hat= 1/5.9143 = 0.1690817</a:t>
            </a:r>
            <a:endParaRPr lang="en-US" sz="1800" dirty="0"/>
          </a:p>
          <a:p>
            <a:pPr marL="0" indent="0">
              <a:lnSpc>
                <a:spcPct val="110000"/>
              </a:lnSpc>
              <a:buNone/>
            </a:pPr>
            <a:endParaRPr lang="en-US" sz="1800" dirty="0"/>
          </a:p>
          <a:p>
            <a:pPr>
              <a:lnSpc>
                <a:spcPct val="110000"/>
              </a:lnSpc>
            </a:pPr>
            <a:r>
              <a:rPr lang="en-US" sz="1800" dirty="0"/>
              <a:t>Checking the fit of the model for this regression with the deviance test we see that the model fits the data well due to the small p-value.</a:t>
            </a:r>
          </a:p>
        </p:txBody>
      </p:sp>
      <p:pic>
        <p:nvPicPr>
          <p:cNvPr id="5" name="Picture 4">
            <a:extLst>
              <a:ext uri="{FF2B5EF4-FFF2-40B4-BE49-F238E27FC236}">
                <a16:creationId xmlns:a16="http://schemas.microsoft.com/office/drawing/2014/main" id="{7C57624D-7F4F-B040-A909-6FD59D5CB1CF}"/>
              </a:ext>
            </a:extLst>
          </p:cNvPr>
          <p:cNvPicPr>
            <a:picLocks noChangeAspect="1"/>
          </p:cNvPicPr>
          <p:nvPr/>
        </p:nvPicPr>
        <p:blipFill>
          <a:blip r:embed="rId2"/>
          <a:stretch>
            <a:fillRect/>
          </a:stretch>
        </p:blipFill>
        <p:spPr>
          <a:xfrm>
            <a:off x="8139856" y="2015733"/>
            <a:ext cx="2652412" cy="1643010"/>
          </a:xfrm>
          <a:prstGeom prst="rect">
            <a:avLst/>
          </a:prstGeom>
        </p:spPr>
      </p:pic>
      <p:pic>
        <p:nvPicPr>
          <p:cNvPr id="6" name="Picture 5">
            <a:extLst>
              <a:ext uri="{FF2B5EF4-FFF2-40B4-BE49-F238E27FC236}">
                <a16:creationId xmlns:a16="http://schemas.microsoft.com/office/drawing/2014/main" id="{B388FDAA-F0A5-BB4C-B41A-43082FD33D36}"/>
              </a:ext>
            </a:extLst>
          </p:cNvPr>
          <p:cNvPicPr>
            <a:picLocks noChangeAspect="1"/>
          </p:cNvPicPr>
          <p:nvPr/>
        </p:nvPicPr>
        <p:blipFill>
          <a:blip r:embed="rId3"/>
          <a:stretch>
            <a:fillRect/>
          </a:stretch>
        </p:blipFill>
        <p:spPr>
          <a:xfrm>
            <a:off x="7877272" y="3893295"/>
            <a:ext cx="3177581" cy="1503088"/>
          </a:xfrm>
          <a:prstGeom prst="rect">
            <a:avLst/>
          </a:prstGeom>
        </p:spPr>
      </p:pic>
    </p:spTree>
    <p:extLst>
      <p:ext uri="{BB962C8B-B14F-4D97-AF65-F5344CB8AC3E}">
        <p14:creationId xmlns:p14="http://schemas.microsoft.com/office/powerpoint/2010/main" val="825212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65FD-2C2D-E142-97A6-DF4E1E8B508E}"/>
              </a:ext>
            </a:extLst>
          </p:cNvPr>
          <p:cNvSpPr>
            <a:spLocks noGrp="1"/>
          </p:cNvSpPr>
          <p:nvPr>
            <p:ph type="title"/>
          </p:nvPr>
        </p:nvSpPr>
        <p:spPr/>
        <p:txBody>
          <a:bodyPr/>
          <a:lstStyle/>
          <a:p>
            <a:r>
              <a:rPr lang="en-US" dirty="0"/>
              <a:t>Interpretation &amp; Prediction</a:t>
            </a:r>
          </a:p>
        </p:txBody>
      </p:sp>
      <p:sp>
        <p:nvSpPr>
          <p:cNvPr id="3" name="Content Placeholder 2">
            <a:extLst>
              <a:ext uri="{FF2B5EF4-FFF2-40B4-BE49-F238E27FC236}">
                <a16:creationId xmlns:a16="http://schemas.microsoft.com/office/drawing/2014/main" id="{5E68CE45-3B0C-3744-B1E3-EEE5F226FAB9}"/>
              </a:ext>
            </a:extLst>
          </p:cNvPr>
          <p:cNvSpPr>
            <a:spLocks noGrp="1"/>
          </p:cNvSpPr>
          <p:nvPr>
            <p:ph idx="1"/>
          </p:nvPr>
        </p:nvSpPr>
        <p:spPr/>
        <p:txBody>
          <a:bodyPr/>
          <a:lstStyle/>
          <a:p>
            <a:r>
              <a:rPr lang="en-US" dirty="0"/>
              <a:t>Since the bathrooms is a numeric variable, as the number of bathrooms increases by one the price of the house would increase by (exp{0.2767}-1)*100%=9.</a:t>
            </a:r>
          </a:p>
          <a:p>
            <a:r>
              <a:rPr lang="en-US" dirty="0"/>
              <a:t>Prediction: </a:t>
            </a:r>
            <a:r>
              <a:rPr lang="en-US" dirty="0" err="1"/>
              <a:t>sqft</a:t>
            </a:r>
            <a:r>
              <a:rPr lang="en-US" dirty="0"/>
              <a:t>=4000, bedrooms=5, bathrooms=3, year=2000.</a:t>
            </a:r>
          </a:p>
          <a:p>
            <a:pPr marL="0" indent="0">
              <a:buNone/>
            </a:pPr>
            <a:r>
              <a:rPr lang="en-US" dirty="0"/>
              <a:t>	 price0 = $10,000 * exp(-5.6288+0.0177*(4)- 0.0473*(5)+ 0.2767*(3)+ 0.0046*(2000)) = $696,031.3	</a:t>
            </a:r>
          </a:p>
          <a:p>
            <a:r>
              <a:rPr lang="en-US" dirty="0"/>
              <a:t>SAS predicted price:</a:t>
            </a:r>
          </a:p>
        </p:txBody>
      </p:sp>
      <p:sp>
        <p:nvSpPr>
          <p:cNvPr id="4" name="Slide Number Placeholder 3">
            <a:extLst>
              <a:ext uri="{FF2B5EF4-FFF2-40B4-BE49-F238E27FC236}">
                <a16:creationId xmlns:a16="http://schemas.microsoft.com/office/drawing/2014/main" id="{B5FBD244-C7CF-724C-AE07-D6E2A12F9AA7}"/>
              </a:ext>
            </a:extLst>
          </p:cNvPr>
          <p:cNvSpPr>
            <a:spLocks noGrp="1"/>
          </p:cNvSpPr>
          <p:nvPr>
            <p:ph type="sldNum" sz="quarter" idx="12"/>
          </p:nvPr>
        </p:nvSpPr>
        <p:spPr/>
        <p:txBody>
          <a:bodyPr/>
          <a:lstStyle/>
          <a:p>
            <a:fld id="{E1AC7519-36CF-4047-8F2A-98786AB82DF0}" type="slidenum">
              <a:rPr lang="en-US" smtClean="0"/>
              <a:t>18</a:t>
            </a:fld>
            <a:endParaRPr lang="en-US"/>
          </a:p>
        </p:txBody>
      </p:sp>
      <p:pic>
        <p:nvPicPr>
          <p:cNvPr id="5" name="Picture 4">
            <a:extLst>
              <a:ext uri="{FF2B5EF4-FFF2-40B4-BE49-F238E27FC236}">
                <a16:creationId xmlns:a16="http://schemas.microsoft.com/office/drawing/2014/main" id="{53EAED3F-DE28-5447-BC71-1377C212D854}"/>
              </a:ext>
            </a:extLst>
          </p:cNvPr>
          <p:cNvPicPr>
            <a:picLocks noChangeAspect="1"/>
          </p:cNvPicPr>
          <p:nvPr/>
        </p:nvPicPr>
        <p:blipFill>
          <a:blip r:embed="rId2"/>
          <a:stretch>
            <a:fillRect/>
          </a:stretch>
        </p:blipFill>
        <p:spPr>
          <a:xfrm>
            <a:off x="4939909" y="4275915"/>
            <a:ext cx="2312182" cy="1352408"/>
          </a:xfrm>
          <a:prstGeom prst="rect">
            <a:avLst/>
          </a:prstGeom>
        </p:spPr>
      </p:pic>
    </p:spTree>
    <p:extLst>
      <p:ext uri="{BB962C8B-B14F-4D97-AF65-F5344CB8AC3E}">
        <p14:creationId xmlns:p14="http://schemas.microsoft.com/office/powerpoint/2010/main" val="424839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8DC9-CB42-CF47-BF4A-6EF121316F0A}"/>
              </a:ext>
            </a:extLst>
          </p:cNvPr>
          <p:cNvSpPr>
            <a:spLocks noGrp="1"/>
          </p:cNvSpPr>
          <p:nvPr>
            <p:ph type="title"/>
          </p:nvPr>
        </p:nvSpPr>
        <p:spPr/>
        <p:txBody>
          <a:bodyPr/>
          <a:lstStyle/>
          <a:p>
            <a:r>
              <a:rPr lang="en-US" dirty="0"/>
              <a:t>Comparing values &amp; predictions</a:t>
            </a:r>
          </a:p>
        </p:txBody>
      </p:sp>
      <p:sp>
        <p:nvSpPr>
          <p:cNvPr id="3" name="Content Placeholder 2">
            <a:extLst>
              <a:ext uri="{FF2B5EF4-FFF2-40B4-BE49-F238E27FC236}">
                <a16:creationId xmlns:a16="http://schemas.microsoft.com/office/drawing/2014/main" id="{F38E8798-DB5C-5945-BA80-FDA766ECD0EA}"/>
              </a:ext>
            </a:extLst>
          </p:cNvPr>
          <p:cNvSpPr>
            <a:spLocks noGrp="1"/>
          </p:cNvSpPr>
          <p:nvPr>
            <p:ph idx="1"/>
          </p:nvPr>
        </p:nvSpPr>
        <p:spPr/>
        <p:txBody>
          <a:bodyPr/>
          <a:lstStyle/>
          <a:p>
            <a:r>
              <a:rPr lang="en-US" dirty="0"/>
              <a:t>In this study the only significant predictor in the data when using both regressions was bathrooms at a 5% significant level as a numeric variable.</a:t>
            </a:r>
          </a:p>
          <a:p>
            <a:r>
              <a:rPr lang="en-US" dirty="0" err="1"/>
              <a:t>BoxCox</a:t>
            </a:r>
            <a:r>
              <a:rPr lang="en-US" dirty="0"/>
              <a:t> prediction in SAS: $661,939.88</a:t>
            </a:r>
          </a:p>
          <a:p>
            <a:r>
              <a:rPr lang="en-US" dirty="0" err="1"/>
              <a:t>BoxCox</a:t>
            </a:r>
            <a:r>
              <a:rPr lang="en-US" dirty="0"/>
              <a:t> prediction in R:  $662,647.50</a:t>
            </a:r>
          </a:p>
          <a:p>
            <a:r>
              <a:rPr lang="en-US" dirty="0"/>
              <a:t>Gamma prediction by hand: $696,031.3</a:t>
            </a:r>
          </a:p>
          <a:p>
            <a:r>
              <a:rPr lang="en-US" dirty="0"/>
              <a:t>Gamma prediction in SAS:  $697,241.15</a:t>
            </a:r>
          </a:p>
          <a:p>
            <a:r>
              <a:rPr lang="en-US" dirty="0"/>
              <a:t>Gamma prediction in R:  $697,236.50</a:t>
            </a:r>
          </a:p>
        </p:txBody>
      </p:sp>
      <p:sp>
        <p:nvSpPr>
          <p:cNvPr id="4" name="Slide Number Placeholder 3">
            <a:extLst>
              <a:ext uri="{FF2B5EF4-FFF2-40B4-BE49-F238E27FC236}">
                <a16:creationId xmlns:a16="http://schemas.microsoft.com/office/drawing/2014/main" id="{56BC7B2F-0031-9441-8DA6-45B3394E2EF7}"/>
              </a:ext>
            </a:extLst>
          </p:cNvPr>
          <p:cNvSpPr>
            <a:spLocks noGrp="1"/>
          </p:cNvSpPr>
          <p:nvPr>
            <p:ph type="sldNum" sz="quarter" idx="12"/>
          </p:nvPr>
        </p:nvSpPr>
        <p:spPr/>
        <p:txBody>
          <a:bodyPr/>
          <a:lstStyle/>
          <a:p>
            <a:fld id="{E1AC7519-36CF-4047-8F2A-98786AB82DF0}" type="slidenum">
              <a:rPr lang="en-US" smtClean="0"/>
              <a:t>19</a:t>
            </a:fld>
            <a:endParaRPr lang="en-US"/>
          </a:p>
        </p:txBody>
      </p:sp>
    </p:spTree>
    <p:extLst>
      <p:ext uri="{BB962C8B-B14F-4D97-AF65-F5344CB8AC3E}">
        <p14:creationId xmlns:p14="http://schemas.microsoft.com/office/powerpoint/2010/main" val="93344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about this topic</a:t>
            </a:r>
          </a:p>
        </p:txBody>
      </p:sp>
      <p:sp>
        <p:nvSpPr>
          <p:cNvPr id="3" name="Content Placeholder 2"/>
          <p:cNvSpPr>
            <a:spLocks noGrp="1"/>
          </p:cNvSpPr>
          <p:nvPr>
            <p:ph idx="1"/>
          </p:nvPr>
        </p:nvSpPr>
        <p:spPr>
          <a:xfrm>
            <a:off x="1451579" y="2015732"/>
            <a:ext cx="3530729" cy="3892699"/>
          </a:xfrm>
        </p:spPr>
        <p:txBody>
          <a:bodyPr/>
          <a:lstStyle/>
          <a:p>
            <a:r>
              <a:rPr lang="en-US" dirty="0">
                <a:latin typeface="Times New Roman" panose="02020603050405020304" pitchFamily="18" charset="0"/>
                <a:cs typeface="Times New Roman" panose="02020603050405020304" pitchFamily="18" charset="0"/>
              </a:rPr>
              <a:t>I chose this since a new beginning of adulthood would be to look into buying my future family home after getting a job. Buying my dream house would be ideal and doing a project like this can help me understand a bit more about the house market.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185" y="2015732"/>
            <a:ext cx="4624754" cy="3468566"/>
          </a:xfrm>
          <a:prstGeom prst="rect">
            <a:avLst/>
          </a:prstGeom>
        </p:spPr>
      </p:pic>
      <p:sp>
        <p:nvSpPr>
          <p:cNvPr id="5" name="Slide Number Placeholder 4">
            <a:extLst>
              <a:ext uri="{FF2B5EF4-FFF2-40B4-BE49-F238E27FC236}">
                <a16:creationId xmlns:a16="http://schemas.microsoft.com/office/drawing/2014/main" id="{C5582709-F501-9145-802C-DD4FEE9B98F4}"/>
              </a:ext>
            </a:extLst>
          </p:cNvPr>
          <p:cNvSpPr>
            <a:spLocks noGrp="1"/>
          </p:cNvSpPr>
          <p:nvPr>
            <p:ph type="sldNum" sz="quarter" idx="12"/>
          </p:nvPr>
        </p:nvSpPr>
        <p:spPr/>
        <p:txBody>
          <a:bodyPr/>
          <a:lstStyle/>
          <a:p>
            <a:fld id="{E1AC7519-36CF-4047-8F2A-98786AB82DF0}" type="slidenum">
              <a:rPr lang="en-US" smtClean="0"/>
              <a:t>2</a:t>
            </a:fld>
            <a:endParaRPr lang="en-US"/>
          </a:p>
        </p:txBody>
      </p:sp>
    </p:spTree>
    <p:extLst>
      <p:ext uri="{BB962C8B-B14F-4D97-AF65-F5344CB8AC3E}">
        <p14:creationId xmlns:p14="http://schemas.microsoft.com/office/powerpoint/2010/main" val="124107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appy Holidays!">
            <a:extLst>
              <a:ext uri="{FF2B5EF4-FFF2-40B4-BE49-F238E27FC236}">
                <a16:creationId xmlns:a16="http://schemas.microsoft.com/office/drawing/2014/main" id="{8B288C23-F588-CD41-BAE7-CAC7E0662D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17" r="-1" b="1541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41"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43" name="Rectangle 142">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B33939D-F8FB-3245-AC0B-AB1AE8899819}"/>
              </a:ext>
            </a:extLst>
          </p:cNvPr>
          <p:cNvSpPr>
            <a:spLocks noGrp="1"/>
          </p:cNvSpPr>
          <p:nvPr>
            <p:ph type="title"/>
          </p:nvPr>
        </p:nvSpPr>
        <p:spPr>
          <a:xfrm>
            <a:off x="1130271" y="1193800"/>
            <a:ext cx="3193050" cy="4699000"/>
          </a:xfrm>
        </p:spPr>
        <p:txBody>
          <a:bodyPr anchor="ctr">
            <a:normAutofit/>
          </a:bodyPr>
          <a:lstStyle/>
          <a:p>
            <a:r>
              <a:rPr lang="en-US"/>
              <a:t>Conclusion		</a:t>
            </a:r>
            <a:endParaRPr lang="en-US" dirty="0"/>
          </a:p>
        </p:txBody>
      </p:sp>
      <p:sp>
        <p:nvSpPr>
          <p:cNvPr id="4" name="Slide Number Placeholder 3">
            <a:extLst>
              <a:ext uri="{FF2B5EF4-FFF2-40B4-BE49-F238E27FC236}">
                <a16:creationId xmlns:a16="http://schemas.microsoft.com/office/drawing/2014/main" id="{0ED994B4-C336-8F47-A807-E79D18A80228}"/>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E1AC7519-36CF-4047-8F2A-98786AB82DF0}" type="slidenum">
              <a:rPr lang="en-US">
                <a:solidFill>
                  <a:schemeClr val="tx1"/>
                </a:solidFill>
              </a:rPr>
              <a:pPr>
                <a:lnSpc>
                  <a:spcPct val="90000"/>
                </a:lnSpc>
                <a:spcAft>
                  <a:spcPts val="600"/>
                </a:spcAft>
              </a:pPr>
              <a:t>20</a:t>
            </a:fld>
            <a:endParaRPr lang="en-US">
              <a:solidFill>
                <a:schemeClr val="tx1"/>
              </a:solidFill>
            </a:endParaRPr>
          </a:p>
        </p:txBody>
      </p:sp>
      <p:cxnSp>
        <p:nvCxnSpPr>
          <p:cNvPr id="145" name="Straight Connector 144">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807830-AAD4-8E4A-B4E1-A0954A2A90EA}"/>
              </a:ext>
            </a:extLst>
          </p:cNvPr>
          <p:cNvSpPr>
            <a:spLocks noGrp="1"/>
          </p:cNvSpPr>
          <p:nvPr>
            <p:ph idx="1"/>
          </p:nvPr>
        </p:nvSpPr>
        <p:spPr>
          <a:xfrm>
            <a:off x="4976636" y="1193800"/>
            <a:ext cx="6085091" cy="4699000"/>
          </a:xfrm>
        </p:spPr>
        <p:txBody>
          <a:bodyPr anchor="ctr">
            <a:normAutofit/>
          </a:bodyPr>
          <a:lstStyle/>
          <a:p>
            <a:pPr>
              <a:buFont typeface="Wingdings" pitchFamily="2" charset="2"/>
              <a:buChar char="q"/>
            </a:pPr>
            <a:r>
              <a:rPr lang="en-US" dirty="0"/>
              <a:t> Throughout this project it was difficult for me to find something that related regression to the real life since there is so many examples but looking into housing, this project showed me on how a </a:t>
            </a:r>
            <a:r>
              <a:rPr lang="en-US" dirty="0" err="1"/>
              <a:t>BoxCox</a:t>
            </a:r>
            <a:r>
              <a:rPr lang="en-US" dirty="0"/>
              <a:t> Transformation &amp; Gamma regression can be used to predict such things as prices for your future home</a:t>
            </a:r>
          </a:p>
          <a:p>
            <a:pPr>
              <a:buFont typeface="Wingdings" pitchFamily="2" charset="2"/>
              <a:buChar char="q"/>
            </a:pPr>
            <a:endParaRPr lang="en-US" dirty="0"/>
          </a:p>
          <a:p>
            <a:pPr>
              <a:buFont typeface="Wingdings" pitchFamily="2" charset="2"/>
              <a:buChar char="q"/>
            </a:pPr>
            <a:r>
              <a:rPr lang="en-US" dirty="0"/>
              <a:t>I’d like to thank all of you for listening to my presentation today and like to wish you &amp; your families happy holidays!!!! </a:t>
            </a:r>
          </a:p>
        </p:txBody>
      </p:sp>
      <p:sp>
        <p:nvSpPr>
          <p:cNvPr id="14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0296146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3B9AF0-3EE4-4779-8BA4-54828E1A1AC5}"/>
              </a:ext>
            </a:extLst>
          </p:cNvPr>
          <p:cNvPicPr>
            <a:picLocks noChangeAspect="1"/>
          </p:cNvPicPr>
          <p:nvPr/>
        </p:nvPicPr>
        <p:blipFill rotWithShape="1">
          <a:blip r:embed="rId3">
            <a:alphaModFix amt="50000"/>
          </a:blip>
          <a:srcRect r="-1" b="15728"/>
          <a:stretch/>
        </p:blipFill>
        <p:spPr>
          <a:xfrm>
            <a:off x="20" y="10"/>
            <a:ext cx="12191675" cy="6857990"/>
          </a:xfrm>
          <a:prstGeom prst="rect">
            <a:avLst/>
          </a:prstGeom>
        </p:spPr>
      </p:pic>
      <p:sp>
        <p:nvSpPr>
          <p:cNvPr id="2" name="Title 1">
            <a:extLst>
              <a:ext uri="{FF2B5EF4-FFF2-40B4-BE49-F238E27FC236}">
                <a16:creationId xmlns:a16="http://schemas.microsoft.com/office/drawing/2014/main" id="{00990E72-5060-E140-B692-DE1E553058C8}"/>
              </a:ext>
            </a:extLst>
          </p:cNvPr>
          <p:cNvSpPr>
            <a:spLocks noGrp="1"/>
          </p:cNvSpPr>
          <p:nvPr>
            <p:ph type="title"/>
          </p:nvPr>
        </p:nvSpPr>
        <p:spPr>
          <a:xfrm>
            <a:off x="0" y="1091763"/>
            <a:ext cx="6247308" cy="4873558"/>
          </a:xfrm>
        </p:spPr>
        <p:txBody>
          <a:bodyPr vert="horz" lIns="91440" tIns="45720" rIns="91440" bIns="0" rtlCol="0" anchor="ctr">
            <a:normAutofit/>
          </a:bodyPr>
          <a:lstStyle/>
          <a:p>
            <a:r>
              <a:rPr lang="en-US" sz="4800" dirty="0"/>
              <a:t>Thank you all</a:t>
            </a:r>
          </a:p>
        </p:txBody>
      </p:sp>
      <p:sp>
        <p:nvSpPr>
          <p:cNvPr id="4" name="Slide Number Placeholder 3">
            <a:extLst>
              <a:ext uri="{FF2B5EF4-FFF2-40B4-BE49-F238E27FC236}">
                <a16:creationId xmlns:a16="http://schemas.microsoft.com/office/drawing/2014/main" id="{65463906-4514-764A-883F-A21242535E62}"/>
              </a:ext>
            </a:extLst>
          </p:cNvPr>
          <p:cNvSpPr>
            <a:spLocks noGrp="1"/>
          </p:cNvSpPr>
          <p:nvPr>
            <p:ph type="sldNum" sz="quarter" idx="12"/>
          </p:nvPr>
        </p:nvSpPr>
        <p:spPr>
          <a:xfrm>
            <a:off x="3512301" y="443732"/>
            <a:ext cx="811019" cy="503578"/>
          </a:xfrm>
        </p:spPr>
        <p:txBody>
          <a:bodyPr vert="horz" lIns="91440" tIns="45720" rIns="91440" bIns="45720" rtlCol="0" anchor="t">
            <a:normAutofit/>
          </a:bodyPr>
          <a:lstStyle/>
          <a:p>
            <a:pPr>
              <a:lnSpc>
                <a:spcPct val="90000"/>
              </a:lnSpc>
              <a:spcAft>
                <a:spcPts val="600"/>
              </a:spcAft>
            </a:pPr>
            <a:fld id="{E1AC7519-36CF-4047-8F2A-98786AB82DF0}" type="slidenum">
              <a:rPr lang="en-US">
                <a:solidFill>
                  <a:schemeClr val="tx1"/>
                </a:solidFill>
              </a:rPr>
              <a:pPr>
                <a:lnSpc>
                  <a:spcPct val="90000"/>
                </a:lnSpc>
                <a:spcAft>
                  <a:spcPts val="600"/>
                </a:spcAft>
              </a:pPr>
              <a:t>21</a:t>
            </a:fld>
            <a:endParaRPr lang="en-US">
              <a:solidFill>
                <a:schemeClr val="tx1"/>
              </a:solidFill>
            </a:endParaRP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7076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information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8097" y="2109909"/>
            <a:ext cx="3449638" cy="3449638"/>
          </a:xfrm>
        </p:spPr>
      </p:pic>
      <p:sp>
        <p:nvSpPr>
          <p:cNvPr id="8" name="TextBox 7"/>
          <p:cNvSpPr txBox="1"/>
          <p:nvPr/>
        </p:nvSpPr>
        <p:spPr>
          <a:xfrm>
            <a:off x="1266092" y="2215662"/>
            <a:ext cx="5756031"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t>This data set was taken by the local real estate agencies in Englewood, Greenwood Village, Cherry Hills Village, and Centennial all in Colorado.</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Involves correlation between square footage of property, bedrooms, bathrooms, year built, and city where it is located.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This study was conducted using the </a:t>
            </a:r>
            <a:r>
              <a:rPr lang="en-US" dirty="0" err="1"/>
              <a:t>BoxCox</a:t>
            </a:r>
            <a:r>
              <a:rPr lang="en-US" dirty="0"/>
              <a:t> transformation &amp; Gamma regression.</a:t>
            </a:r>
          </a:p>
          <a:p>
            <a:pPr marL="285750" indent="-285750">
              <a:buFont typeface="Wingdings" panose="05000000000000000000" pitchFamily="2" charset="2"/>
              <a:buChar char="q"/>
            </a:pPr>
            <a:endParaRPr lang="en-US" dirty="0"/>
          </a:p>
        </p:txBody>
      </p:sp>
      <p:pic>
        <p:nvPicPr>
          <p:cNvPr id="2052" name="Picture 4" descr="Top 10 Best Real Estate Agents in Centennial CO | Angie's List">
            <a:extLst>
              <a:ext uri="{FF2B5EF4-FFF2-40B4-BE49-F238E27FC236}">
                <a16:creationId xmlns:a16="http://schemas.microsoft.com/office/drawing/2014/main" id="{7FEB21F1-FCEB-0C4F-BB6C-6EE3AEF58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697" y="76172"/>
            <a:ext cx="2888049" cy="16920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E890648-3A8A-D34C-835B-1A9F527A2BCD}"/>
              </a:ext>
            </a:extLst>
          </p:cNvPr>
          <p:cNvSpPr>
            <a:spLocks noGrp="1"/>
          </p:cNvSpPr>
          <p:nvPr>
            <p:ph type="sldNum" sz="quarter" idx="12"/>
          </p:nvPr>
        </p:nvSpPr>
        <p:spPr/>
        <p:txBody>
          <a:bodyPr/>
          <a:lstStyle/>
          <a:p>
            <a:fld id="{E1AC7519-36CF-4047-8F2A-98786AB82DF0}" type="slidenum">
              <a:rPr lang="en-US" smtClean="0"/>
              <a:t>3</a:t>
            </a:fld>
            <a:endParaRPr lang="en-US"/>
          </a:p>
        </p:txBody>
      </p:sp>
    </p:spTree>
    <p:extLst>
      <p:ext uri="{BB962C8B-B14F-4D97-AF65-F5344CB8AC3E}">
        <p14:creationId xmlns:p14="http://schemas.microsoft.com/office/powerpoint/2010/main" val="2478659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2E76DE-22E3-45A3-99B0-041E8196DF68}"/>
              </a:ext>
            </a:extLst>
          </p:cNvPr>
          <p:cNvPicPr>
            <a:picLocks noChangeAspect="1"/>
          </p:cNvPicPr>
          <p:nvPr/>
        </p:nvPicPr>
        <p:blipFill rotWithShape="1">
          <a:blip r:embed="rId3">
            <a:alphaModFix amt="50000"/>
          </a:blip>
          <a:srcRect t="7733" r="-1" b="17265"/>
          <a:stretch/>
        </p:blipFill>
        <p:spPr>
          <a:xfrm>
            <a:off x="20" y="10"/>
            <a:ext cx="12191675" cy="6857990"/>
          </a:xfrm>
          <a:prstGeom prst="rect">
            <a:avLst/>
          </a:prstGeom>
        </p:spPr>
      </p:pic>
      <p:sp>
        <p:nvSpPr>
          <p:cNvPr id="2" name="Title 1">
            <a:extLst>
              <a:ext uri="{FF2B5EF4-FFF2-40B4-BE49-F238E27FC236}">
                <a16:creationId xmlns:a16="http://schemas.microsoft.com/office/drawing/2014/main" id="{41AE6DB2-ACC5-C744-9842-2C2C1C29AD7D}"/>
              </a:ext>
            </a:extLst>
          </p:cNvPr>
          <p:cNvSpPr>
            <a:spLocks noGrp="1"/>
          </p:cNvSpPr>
          <p:nvPr>
            <p:ph type="title"/>
          </p:nvPr>
        </p:nvSpPr>
        <p:spPr>
          <a:xfrm>
            <a:off x="6650566" y="1760177"/>
            <a:ext cx="6247308" cy="4873558"/>
          </a:xfrm>
        </p:spPr>
        <p:txBody>
          <a:bodyPr vert="horz" lIns="91440" tIns="45720" rIns="91440" bIns="0" rtlCol="0" anchor="ctr">
            <a:normAutofit/>
          </a:bodyPr>
          <a:lstStyle/>
          <a:p>
            <a:r>
              <a:rPr lang="en-US" sz="4800" dirty="0" err="1"/>
              <a:t>Boxcox</a:t>
            </a:r>
            <a:r>
              <a:rPr lang="en-US" sz="4800" dirty="0"/>
              <a:t> transformation</a:t>
            </a:r>
          </a:p>
        </p:txBody>
      </p:sp>
      <p:sp>
        <p:nvSpPr>
          <p:cNvPr id="4" name="Slide Number Placeholder 3">
            <a:extLst>
              <a:ext uri="{FF2B5EF4-FFF2-40B4-BE49-F238E27FC236}">
                <a16:creationId xmlns:a16="http://schemas.microsoft.com/office/drawing/2014/main" id="{F9D025B4-0EDB-FF44-99BB-AE5EC2B7E44A}"/>
              </a:ext>
            </a:extLst>
          </p:cNvPr>
          <p:cNvSpPr>
            <a:spLocks noGrp="1"/>
          </p:cNvSpPr>
          <p:nvPr>
            <p:ph type="sldNum" sz="quarter" idx="12"/>
          </p:nvPr>
        </p:nvSpPr>
        <p:spPr>
          <a:xfrm>
            <a:off x="3512301" y="443732"/>
            <a:ext cx="811019" cy="503578"/>
          </a:xfrm>
        </p:spPr>
        <p:txBody>
          <a:bodyPr vert="horz" lIns="91440" tIns="45720" rIns="91440" bIns="45720" rtlCol="0" anchor="t">
            <a:normAutofit/>
          </a:bodyPr>
          <a:lstStyle/>
          <a:p>
            <a:pPr>
              <a:lnSpc>
                <a:spcPct val="90000"/>
              </a:lnSpc>
              <a:spcAft>
                <a:spcPts val="600"/>
              </a:spcAft>
            </a:pPr>
            <a:fld id="{E1AC7519-36CF-4047-8F2A-98786AB82DF0}" type="slidenum">
              <a:rPr lang="en-US">
                <a:solidFill>
                  <a:schemeClr val="tx1"/>
                </a:solidFill>
              </a:rPr>
              <a:pPr>
                <a:lnSpc>
                  <a:spcPct val="90000"/>
                </a:lnSpc>
                <a:spcAft>
                  <a:spcPts val="600"/>
                </a:spcAft>
              </a:pPr>
              <a:t>4</a:t>
            </a:fld>
            <a:endParaRPr lang="en-US">
              <a:solidFill>
                <a:schemeClr val="tx1"/>
              </a:solidFill>
            </a:endParaRP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136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6173-2CCB-FA4E-8592-57E2210BFB7B}"/>
              </a:ext>
            </a:extLst>
          </p:cNvPr>
          <p:cNvSpPr>
            <a:spLocks noGrp="1"/>
          </p:cNvSpPr>
          <p:nvPr>
            <p:ph type="title"/>
          </p:nvPr>
        </p:nvSpPr>
        <p:spPr>
          <a:xfrm>
            <a:off x="1451579" y="804519"/>
            <a:ext cx="9603275" cy="1049235"/>
          </a:xfrm>
        </p:spPr>
        <p:txBody>
          <a:bodyPr vert="horz" lIns="91440" tIns="45720" rIns="91440" bIns="45720" rtlCol="0">
            <a:normAutofit/>
          </a:bodyPr>
          <a:lstStyle/>
          <a:p>
            <a:r>
              <a:rPr lang="en-US"/>
              <a:t>Programming in SAS:</a:t>
            </a:r>
          </a:p>
        </p:txBody>
      </p:sp>
      <p:pic>
        <p:nvPicPr>
          <p:cNvPr id="18" name="Picture 17">
            <a:extLst>
              <a:ext uri="{FF2B5EF4-FFF2-40B4-BE49-F238E27FC236}">
                <a16:creationId xmlns:a16="http://schemas.microsoft.com/office/drawing/2014/main" id="{E3712ACB-089D-484F-9F77-09905AA2C693}"/>
              </a:ext>
            </a:extLst>
          </p:cNvPr>
          <p:cNvPicPr>
            <a:picLocks noChangeAspect="1"/>
          </p:cNvPicPr>
          <p:nvPr/>
        </p:nvPicPr>
        <p:blipFill rotWithShape="1">
          <a:blip r:embed="rId2"/>
          <a:srcRect r="8553" b="-3"/>
          <a:stretch/>
        </p:blipFill>
        <p:spPr>
          <a:xfrm>
            <a:off x="6993822" y="3457136"/>
            <a:ext cx="2813117" cy="2768686"/>
          </a:xfrm>
          <a:prstGeom prst="rect">
            <a:avLst/>
          </a:prstGeom>
        </p:spPr>
      </p:pic>
      <p:pic>
        <p:nvPicPr>
          <p:cNvPr id="17" name="Picture 16">
            <a:extLst>
              <a:ext uri="{FF2B5EF4-FFF2-40B4-BE49-F238E27FC236}">
                <a16:creationId xmlns:a16="http://schemas.microsoft.com/office/drawing/2014/main" id="{F2A95739-54CD-E043-B4B0-3CF2FF1BF611}"/>
              </a:ext>
            </a:extLst>
          </p:cNvPr>
          <p:cNvPicPr>
            <a:picLocks noChangeAspect="1"/>
          </p:cNvPicPr>
          <p:nvPr/>
        </p:nvPicPr>
        <p:blipFill rotWithShape="1">
          <a:blip r:embed="rId3"/>
          <a:srcRect t="12330" r="-5" b="7361"/>
          <a:stretch/>
        </p:blipFill>
        <p:spPr>
          <a:xfrm>
            <a:off x="6878020" y="39664"/>
            <a:ext cx="5014291" cy="3281780"/>
          </a:xfrm>
          <a:prstGeom prst="rect">
            <a:avLst/>
          </a:prstGeom>
        </p:spPr>
      </p:pic>
      <p:pic>
        <p:nvPicPr>
          <p:cNvPr id="20" name="Picture 19">
            <a:extLst>
              <a:ext uri="{FF2B5EF4-FFF2-40B4-BE49-F238E27FC236}">
                <a16:creationId xmlns:a16="http://schemas.microsoft.com/office/drawing/2014/main" id="{343A86AC-63BA-D145-B7BE-5629248E2EAC}"/>
              </a:ext>
            </a:extLst>
          </p:cNvPr>
          <p:cNvPicPr>
            <a:picLocks noChangeAspect="1"/>
          </p:cNvPicPr>
          <p:nvPr/>
        </p:nvPicPr>
        <p:blipFill>
          <a:blip r:embed="rId4"/>
          <a:stretch>
            <a:fillRect/>
          </a:stretch>
        </p:blipFill>
        <p:spPr>
          <a:xfrm>
            <a:off x="1156104" y="2136365"/>
            <a:ext cx="5097112" cy="2370157"/>
          </a:xfrm>
          <a:prstGeom prst="rect">
            <a:avLst/>
          </a:prstGeom>
        </p:spPr>
      </p:pic>
      <p:sp>
        <p:nvSpPr>
          <p:cNvPr id="22" name="Slide Number Placeholder 21">
            <a:extLst>
              <a:ext uri="{FF2B5EF4-FFF2-40B4-BE49-F238E27FC236}">
                <a16:creationId xmlns:a16="http://schemas.microsoft.com/office/drawing/2014/main" id="{04343012-AA46-734F-A2F6-F29048A346D3}"/>
              </a:ext>
            </a:extLst>
          </p:cNvPr>
          <p:cNvSpPr>
            <a:spLocks noGrp="1"/>
          </p:cNvSpPr>
          <p:nvPr>
            <p:ph type="sldNum" sz="quarter" idx="12"/>
          </p:nvPr>
        </p:nvSpPr>
        <p:spPr/>
        <p:txBody>
          <a:bodyPr/>
          <a:lstStyle/>
          <a:p>
            <a:fld id="{E1AC7519-36CF-4047-8F2A-98786AB82DF0}" type="slidenum">
              <a:rPr lang="en-US" smtClean="0"/>
              <a:t>5</a:t>
            </a:fld>
            <a:endParaRPr lang="en-US"/>
          </a:p>
        </p:txBody>
      </p:sp>
      <p:pic>
        <p:nvPicPr>
          <p:cNvPr id="7" name="Picture 6">
            <a:extLst>
              <a:ext uri="{FF2B5EF4-FFF2-40B4-BE49-F238E27FC236}">
                <a16:creationId xmlns:a16="http://schemas.microsoft.com/office/drawing/2014/main" id="{600E426D-6D98-E94C-9E5E-0977CFB78238}"/>
              </a:ext>
            </a:extLst>
          </p:cNvPr>
          <p:cNvPicPr>
            <a:picLocks noChangeAspect="1"/>
          </p:cNvPicPr>
          <p:nvPr/>
        </p:nvPicPr>
        <p:blipFill rotWithShape="1">
          <a:blip r:embed="rId3"/>
          <a:srcRect t="12330" r="-5" b="7361"/>
          <a:stretch/>
        </p:blipFill>
        <p:spPr>
          <a:xfrm>
            <a:off x="6878020" y="0"/>
            <a:ext cx="5014291" cy="3281780"/>
          </a:xfrm>
          <a:prstGeom prst="rect">
            <a:avLst/>
          </a:prstGeom>
        </p:spPr>
      </p:pic>
    </p:spTree>
    <p:extLst>
      <p:ext uri="{BB962C8B-B14F-4D97-AF65-F5344CB8AC3E}">
        <p14:creationId xmlns:p14="http://schemas.microsoft.com/office/powerpoint/2010/main" val="372230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3" name="Picture 5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5" name="Straight Connector 5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9" name="Rectangle 5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E578F7B-60B0-3849-BAA4-0D173E819D62}"/>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dirty="0"/>
              <a:t>Programming in R:</a:t>
            </a:r>
          </a:p>
        </p:txBody>
      </p:sp>
      <p:cxnSp>
        <p:nvCxnSpPr>
          <p:cNvPr id="63" name="Straight Connector 6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Content Placeholder 11">
            <a:extLst>
              <a:ext uri="{FF2B5EF4-FFF2-40B4-BE49-F238E27FC236}">
                <a16:creationId xmlns:a16="http://schemas.microsoft.com/office/drawing/2014/main" id="{798A65C1-C091-A240-822C-7D69B558889E}"/>
              </a:ext>
            </a:extLst>
          </p:cNvPr>
          <p:cNvPicPr>
            <a:picLocks noGrp="1" noChangeAspect="1"/>
          </p:cNvPicPr>
          <p:nvPr>
            <p:ph idx="1"/>
          </p:nvPr>
        </p:nvPicPr>
        <p:blipFill>
          <a:blip r:embed="rId3"/>
          <a:stretch>
            <a:fillRect/>
          </a:stretch>
        </p:blipFill>
        <p:spPr>
          <a:xfrm>
            <a:off x="6096000" y="156070"/>
            <a:ext cx="5505450" cy="5810503"/>
          </a:xfrm>
          <a:prstGeom prst="rect">
            <a:avLst/>
          </a:prstGeom>
        </p:spPr>
      </p:pic>
      <p:pic>
        <p:nvPicPr>
          <p:cNvPr id="65" name="Picture 6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7" name="Straight Connector 6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B556AB0D-8704-9F41-9876-C6DCA29919A5}"/>
              </a:ext>
            </a:extLst>
          </p:cNvPr>
          <p:cNvSpPr>
            <a:spLocks noGrp="1"/>
          </p:cNvSpPr>
          <p:nvPr>
            <p:ph type="sldNum" sz="quarter" idx="12"/>
          </p:nvPr>
        </p:nvSpPr>
        <p:spPr/>
        <p:txBody>
          <a:bodyPr/>
          <a:lstStyle/>
          <a:p>
            <a:fld id="{E1AC7519-36CF-4047-8F2A-98786AB82DF0}" type="slidenum">
              <a:rPr lang="en-US" smtClean="0"/>
              <a:t>6</a:t>
            </a:fld>
            <a:endParaRPr lang="en-US"/>
          </a:p>
        </p:txBody>
      </p:sp>
    </p:spTree>
    <p:extLst>
      <p:ext uri="{BB962C8B-B14F-4D97-AF65-F5344CB8AC3E}">
        <p14:creationId xmlns:p14="http://schemas.microsoft.com/office/powerpoint/2010/main" val="4734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CB89-E535-0C41-96BD-1814BCB1EA7C}"/>
              </a:ext>
            </a:extLst>
          </p:cNvPr>
          <p:cNvSpPr>
            <a:spLocks noGrp="1"/>
          </p:cNvSpPr>
          <p:nvPr>
            <p:ph type="title"/>
          </p:nvPr>
        </p:nvSpPr>
        <p:spPr/>
        <p:txBody>
          <a:bodyPr/>
          <a:lstStyle/>
          <a:p>
            <a:r>
              <a:rPr lang="en-US" dirty="0"/>
              <a:t>R outputs</a:t>
            </a:r>
          </a:p>
        </p:txBody>
      </p:sp>
      <p:pic>
        <p:nvPicPr>
          <p:cNvPr id="4" name="Picture 3">
            <a:extLst>
              <a:ext uri="{FF2B5EF4-FFF2-40B4-BE49-F238E27FC236}">
                <a16:creationId xmlns:a16="http://schemas.microsoft.com/office/drawing/2014/main" id="{F9360505-0981-7244-8DB4-B87DC0451C4C}"/>
              </a:ext>
            </a:extLst>
          </p:cNvPr>
          <p:cNvPicPr>
            <a:picLocks noChangeAspect="1"/>
          </p:cNvPicPr>
          <p:nvPr/>
        </p:nvPicPr>
        <p:blipFill>
          <a:blip r:embed="rId2"/>
          <a:stretch>
            <a:fillRect/>
          </a:stretch>
        </p:blipFill>
        <p:spPr>
          <a:xfrm>
            <a:off x="6096000" y="1932808"/>
            <a:ext cx="5532438" cy="2197100"/>
          </a:xfrm>
          <a:prstGeom prst="rect">
            <a:avLst/>
          </a:prstGeom>
        </p:spPr>
      </p:pic>
      <p:pic>
        <p:nvPicPr>
          <p:cNvPr id="5" name="Picture 4">
            <a:extLst>
              <a:ext uri="{FF2B5EF4-FFF2-40B4-BE49-F238E27FC236}">
                <a16:creationId xmlns:a16="http://schemas.microsoft.com/office/drawing/2014/main" id="{53307095-E88B-D04F-A1A2-E56C9710D40B}"/>
              </a:ext>
            </a:extLst>
          </p:cNvPr>
          <p:cNvPicPr>
            <a:picLocks noChangeAspect="1"/>
          </p:cNvPicPr>
          <p:nvPr/>
        </p:nvPicPr>
        <p:blipFill>
          <a:blip r:embed="rId3"/>
          <a:stretch>
            <a:fillRect/>
          </a:stretch>
        </p:blipFill>
        <p:spPr>
          <a:xfrm>
            <a:off x="6096000" y="4208962"/>
            <a:ext cx="4368800" cy="1244600"/>
          </a:xfrm>
          <a:prstGeom prst="rect">
            <a:avLst/>
          </a:prstGeom>
        </p:spPr>
      </p:pic>
      <p:sp>
        <p:nvSpPr>
          <p:cNvPr id="7" name="Slide Number Placeholder 6">
            <a:extLst>
              <a:ext uri="{FF2B5EF4-FFF2-40B4-BE49-F238E27FC236}">
                <a16:creationId xmlns:a16="http://schemas.microsoft.com/office/drawing/2014/main" id="{FF4814B7-BC1D-6546-8293-DBDB1349EFA2}"/>
              </a:ext>
            </a:extLst>
          </p:cNvPr>
          <p:cNvSpPr>
            <a:spLocks noGrp="1"/>
          </p:cNvSpPr>
          <p:nvPr>
            <p:ph type="sldNum" sz="quarter" idx="12"/>
          </p:nvPr>
        </p:nvSpPr>
        <p:spPr/>
        <p:txBody>
          <a:bodyPr/>
          <a:lstStyle/>
          <a:p>
            <a:fld id="{E1AC7519-36CF-4047-8F2A-98786AB82DF0}" type="slidenum">
              <a:rPr lang="en-US" smtClean="0"/>
              <a:t>7</a:t>
            </a:fld>
            <a:endParaRPr lang="en-US"/>
          </a:p>
        </p:txBody>
      </p:sp>
      <p:sp>
        <p:nvSpPr>
          <p:cNvPr id="10" name="TextBox 9">
            <a:extLst>
              <a:ext uri="{FF2B5EF4-FFF2-40B4-BE49-F238E27FC236}">
                <a16:creationId xmlns:a16="http://schemas.microsoft.com/office/drawing/2014/main" id="{DAD2BF79-15DA-AA49-A999-167D06C0AB26}"/>
              </a:ext>
            </a:extLst>
          </p:cNvPr>
          <p:cNvSpPr txBox="1"/>
          <p:nvPr/>
        </p:nvSpPr>
        <p:spPr>
          <a:xfrm>
            <a:off x="480060" y="2032000"/>
            <a:ext cx="48937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Plotting a normality check histogram of the data we get a right skewed graph.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 p-value is less than 5% the data is not normal according to the Shapiro-Wilk test.</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3DE4B522-5DF9-D748-936B-3698580C51EA}"/>
              </a:ext>
            </a:extLst>
          </p:cNvPr>
          <p:cNvSpPr txBox="1"/>
          <p:nvPr/>
        </p:nvSpPr>
        <p:spPr>
          <a:xfrm>
            <a:off x="7100888" y="-10715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12907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DBBC-3E09-EE46-B08F-58070BF28661}"/>
              </a:ext>
            </a:extLst>
          </p:cNvPr>
          <p:cNvSpPr>
            <a:spLocks noGrp="1"/>
          </p:cNvSpPr>
          <p:nvPr>
            <p:ph type="title"/>
          </p:nvPr>
        </p:nvSpPr>
        <p:spPr/>
        <p:txBody>
          <a:bodyPr/>
          <a:lstStyle/>
          <a:p>
            <a:r>
              <a:rPr lang="en-US" dirty="0"/>
              <a:t>Output in R(cont..)</a:t>
            </a:r>
          </a:p>
        </p:txBody>
      </p:sp>
      <p:sp>
        <p:nvSpPr>
          <p:cNvPr id="3" name="Content Placeholder 2">
            <a:extLst>
              <a:ext uri="{FF2B5EF4-FFF2-40B4-BE49-F238E27FC236}">
                <a16:creationId xmlns:a16="http://schemas.microsoft.com/office/drawing/2014/main" id="{8B413E11-70DF-CF4F-A07C-135B029B5BCE}"/>
              </a:ext>
            </a:extLst>
          </p:cNvPr>
          <p:cNvSpPr>
            <a:spLocks noGrp="1"/>
          </p:cNvSpPr>
          <p:nvPr>
            <p:ph idx="1"/>
          </p:nvPr>
        </p:nvSpPr>
        <p:spPr>
          <a:xfrm>
            <a:off x="1451579" y="1971676"/>
            <a:ext cx="3649059" cy="3494670"/>
          </a:xfrm>
        </p:spPr>
        <p:txBody>
          <a:bodyPr/>
          <a:lstStyle/>
          <a:p>
            <a:r>
              <a:rPr lang="en-US" dirty="0"/>
              <a:t>To make the data normalized I used the square root transformation.</a:t>
            </a:r>
          </a:p>
          <a:p>
            <a:r>
              <a:rPr lang="en-US" dirty="0"/>
              <a:t>Equation(transformed price) = 2(√y − 1)  </a:t>
            </a:r>
          </a:p>
        </p:txBody>
      </p:sp>
      <p:sp>
        <p:nvSpPr>
          <p:cNvPr id="4" name="Slide Number Placeholder 3">
            <a:extLst>
              <a:ext uri="{FF2B5EF4-FFF2-40B4-BE49-F238E27FC236}">
                <a16:creationId xmlns:a16="http://schemas.microsoft.com/office/drawing/2014/main" id="{8CB60D8A-C7F8-894C-AEC8-9A240A405896}"/>
              </a:ext>
            </a:extLst>
          </p:cNvPr>
          <p:cNvSpPr>
            <a:spLocks noGrp="1"/>
          </p:cNvSpPr>
          <p:nvPr>
            <p:ph type="sldNum" sz="quarter" idx="12"/>
          </p:nvPr>
        </p:nvSpPr>
        <p:spPr/>
        <p:txBody>
          <a:bodyPr/>
          <a:lstStyle/>
          <a:p>
            <a:fld id="{E1AC7519-36CF-4047-8F2A-98786AB82DF0}" type="slidenum">
              <a:rPr lang="en-US" smtClean="0"/>
              <a:t>8</a:t>
            </a:fld>
            <a:endParaRPr lang="en-US"/>
          </a:p>
        </p:txBody>
      </p:sp>
      <p:pic>
        <p:nvPicPr>
          <p:cNvPr id="14" name="Content Placeholder 5">
            <a:extLst>
              <a:ext uri="{FF2B5EF4-FFF2-40B4-BE49-F238E27FC236}">
                <a16:creationId xmlns:a16="http://schemas.microsoft.com/office/drawing/2014/main" id="{E11734EC-F5EC-574F-A78F-C9D6BE56F3F0}"/>
              </a:ext>
            </a:extLst>
          </p:cNvPr>
          <p:cNvPicPr>
            <a:picLocks noChangeAspect="1"/>
          </p:cNvPicPr>
          <p:nvPr/>
        </p:nvPicPr>
        <p:blipFill>
          <a:blip r:embed="rId2"/>
          <a:stretch>
            <a:fillRect/>
          </a:stretch>
        </p:blipFill>
        <p:spPr>
          <a:xfrm>
            <a:off x="5100638" y="1987050"/>
            <a:ext cx="5905500" cy="596900"/>
          </a:xfrm>
          <a:prstGeom prst="rect">
            <a:avLst/>
          </a:prstGeom>
        </p:spPr>
      </p:pic>
      <p:pic>
        <p:nvPicPr>
          <p:cNvPr id="15" name="Picture 14">
            <a:extLst>
              <a:ext uri="{FF2B5EF4-FFF2-40B4-BE49-F238E27FC236}">
                <a16:creationId xmlns:a16="http://schemas.microsoft.com/office/drawing/2014/main" id="{077746B6-B12C-6F47-9DE5-9220BED3B272}"/>
              </a:ext>
            </a:extLst>
          </p:cNvPr>
          <p:cNvPicPr>
            <a:picLocks noChangeAspect="1"/>
          </p:cNvPicPr>
          <p:nvPr/>
        </p:nvPicPr>
        <p:blipFill>
          <a:blip r:embed="rId3"/>
          <a:stretch>
            <a:fillRect/>
          </a:stretch>
        </p:blipFill>
        <p:spPr>
          <a:xfrm>
            <a:off x="5100638" y="2721507"/>
            <a:ext cx="6862700" cy="3363913"/>
          </a:xfrm>
          <a:prstGeom prst="rect">
            <a:avLst/>
          </a:prstGeom>
        </p:spPr>
      </p:pic>
    </p:spTree>
    <p:extLst>
      <p:ext uri="{BB962C8B-B14F-4D97-AF65-F5344CB8AC3E}">
        <p14:creationId xmlns:p14="http://schemas.microsoft.com/office/powerpoint/2010/main" val="1855401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B394-6736-3646-A406-D18BA6E3E217}"/>
              </a:ext>
            </a:extLst>
          </p:cNvPr>
          <p:cNvSpPr>
            <a:spLocks noGrp="1"/>
          </p:cNvSpPr>
          <p:nvPr>
            <p:ph type="title"/>
          </p:nvPr>
        </p:nvSpPr>
        <p:spPr/>
        <p:txBody>
          <a:bodyPr/>
          <a:lstStyle/>
          <a:p>
            <a:r>
              <a:rPr lang="en-US" dirty="0"/>
              <a:t>Output in R(cont..)</a:t>
            </a:r>
          </a:p>
        </p:txBody>
      </p:sp>
      <p:sp>
        <p:nvSpPr>
          <p:cNvPr id="5" name="AutoShape 2">
            <a:extLst>
              <a:ext uri="{FF2B5EF4-FFF2-40B4-BE49-F238E27FC236}">
                <a16:creationId xmlns:a16="http://schemas.microsoft.com/office/drawing/2014/main" id="{9198D714-69FD-2749-9980-A243584D25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E3470F79-5B9A-074A-B16A-892CFF86D76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B0F84932-4EA8-AD44-B22A-D28DEDB264CD}"/>
              </a:ext>
            </a:extLst>
          </p:cNvPr>
          <p:cNvPicPr>
            <a:picLocks noGrp="1" noChangeAspect="1"/>
          </p:cNvPicPr>
          <p:nvPr>
            <p:ph idx="1"/>
          </p:nvPr>
        </p:nvPicPr>
        <p:blipFill>
          <a:blip r:embed="rId2"/>
          <a:stretch>
            <a:fillRect/>
          </a:stretch>
        </p:blipFill>
        <p:spPr>
          <a:xfrm>
            <a:off x="1451579" y="3101825"/>
            <a:ext cx="4157933" cy="2819433"/>
          </a:xfrm>
          <a:prstGeom prst="rect">
            <a:avLst/>
          </a:prstGeom>
        </p:spPr>
      </p:pic>
      <p:pic>
        <p:nvPicPr>
          <p:cNvPr id="10" name="Picture 9">
            <a:extLst>
              <a:ext uri="{FF2B5EF4-FFF2-40B4-BE49-F238E27FC236}">
                <a16:creationId xmlns:a16="http://schemas.microsoft.com/office/drawing/2014/main" id="{31D88104-B82C-CD40-B513-CA57A9F7747C}"/>
              </a:ext>
            </a:extLst>
          </p:cNvPr>
          <p:cNvPicPr>
            <a:picLocks noChangeAspect="1"/>
          </p:cNvPicPr>
          <p:nvPr/>
        </p:nvPicPr>
        <p:blipFill>
          <a:blip r:embed="rId3"/>
          <a:stretch>
            <a:fillRect/>
          </a:stretch>
        </p:blipFill>
        <p:spPr>
          <a:xfrm>
            <a:off x="6096000" y="164877"/>
            <a:ext cx="5003800" cy="1651000"/>
          </a:xfrm>
          <a:prstGeom prst="rect">
            <a:avLst/>
          </a:prstGeom>
        </p:spPr>
      </p:pic>
      <p:pic>
        <p:nvPicPr>
          <p:cNvPr id="11" name="Picture 10">
            <a:extLst>
              <a:ext uri="{FF2B5EF4-FFF2-40B4-BE49-F238E27FC236}">
                <a16:creationId xmlns:a16="http://schemas.microsoft.com/office/drawing/2014/main" id="{FA9B047A-BDEE-5A48-A83F-883D76864231}"/>
              </a:ext>
            </a:extLst>
          </p:cNvPr>
          <p:cNvPicPr>
            <a:picLocks noChangeAspect="1"/>
          </p:cNvPicPr>
          <p:nvPr/>
        </p:nvPicPr>
        <p:blipFill>
          <a:blip r:embed="rId4"/>
          <a:stretch>
            <a:fillRect/>
          </a:stretch>
        </p:blipFill>
        <p:spPr>
          <a:xfrm>
            <a:off x="5943600" y="2016125"/>
            <a:ext cx="5664715" cy="3905134"/>
          </a:xfrm>
          <a:prstGeom prst="rect">
            <a:avLst/>
          </a:prstGeom>
        </p:spPr>
      </p:pic>
      <p:sp>
        <p:nvSpPr>
          <p:cNvPr id="12" name="Slide Number Placeholder 11">
            <a:extLst>
              <a:ext uri="{FF2B5EF4-FFF2-40B4-BE49-F238E27FC236}">
                <a16:creationId xmlns:a16="http://schemas.microsoft.com/office/drawing/2014/main" id="{AD5ACA3B-38C3-F54A-BDD3-E3A51C9506A1}"/>
              </a:ext>
            </a:extLst>
          </p:cNvPr>
          <p:cNvSpPr>
            <a:spLocks noGrp="1"/>
          </p:cNvSpPr>
          <p:nvPr>
            <p:ph type="sldNum" sz="quarter" idx="12"/>
          </p:nvPr>
        </p:nvSpPr>
        <p:spPr/>
        <p:txBody>
          <a:bodyPr/>
          <a:lstStyle/>
          <a:p>
            <a:fld id="{E1AC7519-36CF-4047-8F2A-98786AB82DF0}" type="slidenum">
              <a:rPr lang="en-US" smtClean="0"/>
              <a:t>9</a:t>
            </a:fld>
            <a:endParaRPr lang="en-US"/>
          </a:p>
        </p:txBody>
      </p:sp>
      <p:sp>
        <p:nvSpPr>
          <p:cNvPr id="15" name="TextBox 14">
            <a:extLst>
              <a:ext uri="{FF2B5EF4-FFF2-40B4-BE49-F238E27FC236}">
                <a16:creationId xmlns:a16="http://schemas.microsoft.com/office/drawing/2014/main" id="{4C77F869-C811-E040-81AD-658465D46CE8}"/>
              </a:ext>
            </a:extLst>
          </p:cNvPr>
          <p:cNvSpPr txBox="1"/>
          <p:nvPr/>
        </p:nvSpPr>
        <p:spPr>
          <a:xfrm>
            <a:off x="1291079" y="2016125"/>
            <a:ext cx="45001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Histogram of recommended transformation of the price with the new p-value and estimated coefficients.</a:t>
            </a:r>
          </a:p>
        </p:txBody>
      </p:sp>
    </p:spTree>
    <p:extLst>
      <p:ext uri="{BB962C8B-B14F-4D97-AF65-F5344CB8AC3E}">
        <p14:creationId xmlns:p14="http://schemas.microsoft.com/office/powerpoint/2010/main" val="6195984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682</Words>
  <Application>Microsoft Macintosh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Gill Sans MT</vt:lpstr>
      <vt:lpstr>Times New Roman</vt:lpstr>
      <vt:lpstr>Wingdings</vt:lpstr>
      <vt:lpstr>Gallery</vt:lpstr>
      <vt:lpstr>House market Colorado</vt:lpstr>
      <vt:lpstr>A little about this topic</vt:lpstr>
      <vt:lpstr>Data information</vt:lpstr>
      <vt:lpstr>Boxcox transformation</vt:lpstr>
      <vt:lpstr>Programming in SAS:</vt:lpstr>
      <vt:lpstr>Programming in R:</vt:lpstr>
      <vt:lpstr>R outputs</vt:lpstr>
      <vt:lpstr>Output in R(cont..)</vt:lpstr>
      <vt:lpstr>Output in R(cont..)</vt:lpstr>
      <vt:lpstr>Analysis of outputs</vt:lpstr>
      <vt:lpstr>Interpretation &amp; Prediction </vt:lpstr>
      <vt:lpstr>Gamma regression </vt:lpstr>
      <vt:lpstr>R programing</vt:lpstr>
      <vt:lpstr>  SAS Programming</vt:lpstr>
      <vt:lpstr>R output</vt:lpstr>
      <vt:lpstr>Sas output</vt:lpstr>
      <vt:lpstr>Analysis </vt:lpstr>
      <vt:lpstr>Interpretation &amp; Prediction</vt:lpstr>
      <vt:lpstr>Comparing values &amp; predictions</vt:lpstr>
      <vt:lpstr>Conclusion  </vt:lpstr>
      <vt:lpstr>Thank you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market Colorado</dc:title>
  <dc:creator>gonzalez.jorge2015@gmail.com</dc:creator>
  <cp:lastModifiedBy>gonzalez.jorge2015@gmail.com</cp:lastModifiedBy>
  <cp:revision>8</cp:revision>
  <dcterms:created xsi:type="dcterms:W3CDTF">2020-11-30T18:19:36Z</dcterms:created>
  <dcterms:modified xsi:type="dcterms:W3CDTF">2020-12-01T17:40:51Z</dcterms:modified>
</cp:coreProperties>
</file>